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47.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59"/>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70" r:id="rId15"/>
    <p:sldId id="269" r:id="rId16"/>
    <p:sldId id="271" r:id="rId17"/>
    <p:sldId id="272" r:id="rId18"/>
    <p:sldId id="273" r:id="rId19"/>
    <p:sldId id="275" r:id="rId20"/>
    <p:sldId id="276" r:id="rId21"/>
    <p:sldId id="277" r:id="rId22"/>
    <p:sldId id="278" r:id="rId23"/>
    <p:sldId id="279" r:id="rId24"/>
    <p:sldId id="281" r:id="rId25"/>
    <p:sldId id="315" r:id="rId26"/>
    <p:sldId id="282" r:id="rId27"/>
    <p:sldId id="283" r:id="rId28"/>
    <p:sldId id="284" r:id="rId29"/>
    <p:sldId id="285" r:id="rId30"/>
    <p:sldId id="286" r:id="rId31"/>
    <p:sldId id="287" r:id="rId32"/>
    <p:sldId id="290" r:id="rId33"/>
    <p:sldId id="289"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52F60A-9AA4-407E-A7D1-755733A33CB7}" type="datetimeFigureOut">
              <a:rPr lang="en-US" smtClean="0"/>
              <a:t>4/26/2020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179DB-538D-4924-A685-F9CA70EDC410}" type="slidenum">
              <a:rPr lang="en-US" smtClean="0"/>
              <a:t>‹#›</a:t>
            </a:fld>
            <a:endParaRPr lang="en-US"/>
          </a:p>
        </p:txBody>
      </p:sp>
    </p:spTree>
    <p:extLst>
      <p:ext uri="{BB962C8B-B14F-4D97-AF65-F5344CB8AC3E}">
        <p14:creationId xmlns:p14="http://schemas.microsoft.com/office/powerpoint/2010/main" val="3506014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acefirst.com/face-recognition-glossary/what-is-face-recognition/"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www.facefirst.com/industry/stadium-face-recognition/" TargetMode="External"/><Relationship Id="rId5" Type="http://schemas.openxmlformats.org/officeDocument/2006/relationships/hyperlink" Target="https://www.facefirst.com/industry/retail-face-recognition/" TargetMode="External"/><Relationship Id="rId4" Type="http://schemas.openxmlformats.org/officeDocument/2006/relationships/hyperlink" Target="https://www.facefirst.com/industry/banking/"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cs231n.github.io/convolutional-network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amazon.com/b?node=16008589011"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32</a:t>
            </a:fld>
            <a:endParaRPr lang="en-US"/>
          </a:p>
        </p:txBody>
      </p:sp>
    </p:spTree>
    <p:extLst>
      <p:ext uri="{BB962C8B-B14F-4D97-AF65-F5344CB8AC3E}">
        <p14:creationId xmlns:p14="http://schemas.microsoft.com/office/powerpoint/2010/main" val="622812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41</a:t>
            </a:fld>
            <a:endParaRPr lang="en-US"/>
          </a:p>
        </p:txBody>
      </p:sp>
    </p:spTree>
    <p:extLst>
      <p:ext uri="{BB962C8B-B14F-4D97-AF65-F5344CB8AC3E}">
        <p14:creationId xmlns:p14="http://schemas.microsoft.com/office/powerpoint/2010/main" val="589036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42</a:t>
            </a:fld>
            <a:endParaRPr lang="en-US"/>
          </a:p>
        </p:txBody>
      </p:sp>
    </p:spTree>
    <p:extLst>
      <p:ext uri="{BB962C8B-B14F-4D97-AF65-F5344CB8AC3E}">
        <p14:creationId xmlns:p14="http://schemas.microsoft.com/office/powerpoint/2010/main" val="166733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43</a:t>
            </a:fld>
            <a:endParaRPr lang="en-US"/>
          </a:p>
        </p:txBody>
      </p:sp>
    </p:spTree>
    <p:extLst>
      <p:ext uri="{BB962C8B-B14F-4D97-AF65-F5344CB8AC3E}">
        <p14:creationId xmlns:p14="http://schemas.microsoft.com/office/powerpoint/2010/main" val="2459297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44</a:t>
            </a:fld>
            <a:endParaRPr lang="en-US"/>
          </a:p>
        </p:txBody>
      </p:sp>
    </p:spTree>
    <p:extLst>
      <p:ext uri="{BB962C8B-B14F-4D97-AF65-F5344CB8AC3E}">
        <p14:creationId xmlns:p14="http://schemas.microsoft.com/office/powerpoint/2010/main" val="3859239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45</a:t>
            </a:fld>
            <a:endParaRPr lang="en-US"/>
          </a:p>
        </p:txBody>
      </p:sp>
    </p:spTree>
    <p:extLst>
      <p:ext uri="{BB962C8B-B14F-4D97-AF65-F5344CB8AC3E}">
        <p14:creationId xmlns:p14="http://schemas.microsoft.com/office/powerpoint/2010/main" val="2548098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46</a:t>
            </a:fld>
            <a:endParaRPr lang="en-US"/>
          </a:p>
        </p:txBody>
      </p:sp>
    </p:spTree>
    <p:extLst>
      <p:ext uri="{BB962C8B-B14F-4D97-AF65-F5344CB8AC3E}">
        <p14:creationId xmlns:p14="http://schemas.microsoft.com/office/powerpoint/2010/main" val="3508166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47</a:t>
            </a:fld>
            <a:endParaRPr lang="en-US"/>
          </a:p>
        </p:txBody>
      </p:sp>
    </p:spTree>
    <p:extLst>
      <p:ext uri="{BB962C8B-B14F-4D97-AF65-F5344CB8AC3E}">
        <p14:creationId xmlns:p14="http://schemas.microsoft.com/office/powerpoint/2010/main" val="1465632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48</a:t>
            </a:fld>
            <a:endParaRPr lang="en-US"/>
          </a:p>
        </p:txBody>
      </p:sp>
    </p:spTree>
    <p:extLst>
      <p:ext uri="{BB962C8B-B14F-4D97-AF65-F5344CB8AC3E}">
        <p14:creationId xmlns:p14="http://schemas.microsoft.com/office/powerpoint/2010/main" val="815589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49</a:t>
            </a:fld>
            <a:endParaRPr lang="en-US"/>
          </a:p>
        </p:txBody>
      </p:sp>
    </p:spTree>
    <p:extLst>
      <p:ext uri="{BB962C8B-B14F-4D97-AF65-F5344CB8AC3E}">
        <p14:creationId xmlns:p14="http://schemas.microsoft.com/office/powerpoint/2010/main" val="2996810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50</a:t>
            </a:fld>
            <a:endParaRPr lang="en-US"/>
          </a:p>
        </p:txBody>
      </p:sp>
    </p:spTree>
    <p:extLst>
      <p:ext uri="{BB962C8B-B14F-4D97-AF65-F5344CB8AC3E}">
        <p14:creationId xmlns:p14="http://schemas.microsoft.com/office/powerpoint/2010/main" val="2840935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2A33F-4D88-4CF7-8EB2-C4870AA5AC8E}" type="slidenum">
              <a:rPr lang="en-US" smtClean="0"/>
              <a:t>33</a:t>
            </a:fld>
            <a:endParaRPr lang="en-US"/>
          </a:p>
        </p:txBody>
      </p:sp>
    </p:spTree>
    <p:extLst>
      <p:ext uri="{BB962C8B-B14F-4D97-AF65-F5344CB8AC3E}">
        <p14:creationId xmlns:p14="http://schemas.microsoft.com/office/powerpoint/2010/main" val="2719621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Face detection</a:t>
            </a:r>
            <a:r>
              <a:rPr lang="en-US" sz="1200" b="0" i="0" kern="1200" dirty="0" smtClean="0">
                <a:solidFill>
                  <a:schemeClr val="tx1"/>
                </a:solidFill>
                <a:effectLst/>
                <a:latin typeface="+mn-lt"/>
                <a:ea typeface="+mn-ea"/>
                <a:cs typeface="+mn-cs"/>
              </a:rPr>
              <a:t> refers to computer technology that is able to identify the presence of people’s faces within digital images. In order to work, face detection applications use machine learning and formulas known as algorithms to detecting human faces within larger images. These larger images might contain numerous objects that aren’t faces such as landscapes, buildings and other parts of humans (e.g. legs, shoulders and arms).</a:t>
            </a:r>
          </a:p>
          <a:p>
            <a:r>
              <a:rPr lang="en-US" sz="1200" b="0" i="0" kern="1200" dirty="0" smtClean="0">
                <a:solidFill>
                  <a:schemeClr val="tx1"/>
                </a:solidFill>
                <a:effectLst/>
                <a:latin typeface="+mn-lt"/>
                <a:ea typeface="+mn-ea"/>
                <a:cs typeface="+mn-cs"/>
              </a:rPr>
              <a:t>Face detection is a broader term than face recognition. Face detection just means that a system is able to identify that there is a human face present in an image or video. Face detection has several applications, only one of which is facial recognition. Face detection can also be used to auto focus cameras. And it can be used to count how many people have entered a particular area. It can even be used for marketing purposes. For example, advertisements can be displayed the moment a face is recognized.</a:t>
            </a:r>
          </a:p>
          <a:p>
            <a:r>
              <a:rPr lang="en-US" sz="1200" b="0" i="0" kern="1200" dirty="0" smtClean="0">
                <a:solidFill>
                  <a:schemeClr val="tx1"/>
                </a:solidFill>
                <a:effectLst/>
                <a:latin typeface="+mn-lt"/>
                <a:ea typeface="+mn-ea"/>
                <a:cs typeface="+mn-cs"/>
              </a:rPr>
              <a:t>While the process is somewhat complex, face detection algorithms often begin by searching for human eyes. Eyes constitute what is known as a valley region and are one of the easiest features to detect. Once eyes are detected, the algorithm might then attempt to detect facial regions including eyebrows, the mouth, nose, nostrils and the iris. Once the algorithm surmises that it has detected a facial region, it can then apply additional tests to validate whether it has, in fact, detected a face.</a:t>
            </a:r>
          </a:p>
        </p:txBody>
      </p:sp>
      <p:sp>
        <p:nvSpPr>
          <p:cNvPr id="4" name="Slide Number Placeholder 3"/>
          <p:cNvSpPr>
            <a:spLocks noGrp="1"/>
          </p:cNvSpPr>
          <p:nvPr>
            <p:ph type="sldNum" sz="quarter" idx="10"/>
          </p:nvPr>
        </p:nvSpPr>
        <p:spPr/>
        <p:txBody>
          <a:bodyPr/>
          <a:lstStyle/>
          <a:p>
            <a:fld id="{F792A33F-4D88-4CF7-8EB2-C4870AA5AC8E}" type="slidenum">
              <a:rPr lang="en-US" smtClean="0"/>
              <a:t>51</a:t>
            </a:fld>
            <a:endParaRPr lang="en-US"/>
          </a:p>
        </p:txBody>
      </p:sp>
    </p:spTree>
    <p:extLst>
      <p:ext uri="{BB962C8B-B14F-4D97-AF65-F5344CB8AC3E}">
        <p14:creationId xmlns:p14="http://schemas.microsoft.com/office/powerpoint/2010/main" val="3370530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One of the most important applications of face detection, however, is facial recognition. </a:t>
            </a:r>
            <a:r>
              <a:rPr lang="en-US" sz="1200" b="0" i="0" u="none" strike="noStrike" kern="1200" dirty="0" smtClean="0">
                <a:solidFill>
                  <a:schemeClr val="tx1"/>
                </a:solidFill>
                <a:effectLst/>
                <a:latin typeface="+mn-lt"/>
                <a:ea typeface="+mn-ea"/>
                <a:cs typeface="+mn-cs"/>
                <a:hlinkClick r:id="rId3"/>
              </a:rPr>
              <a:t>Face recognition</a:t>
            </a:r>
            <a:r>
              <a:rPr lang="en-US" sz="1200" b="0" i="0" u="none" strike="noStrike"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describes a biometric technology that goes way beyond recognizing when a human face is present. It actually attempts to establish whose face it is. The process works using a computer application that captures a digital image of an individual’s face (sometimes taken from a video frame) and compares it to images in a database of stored records. While facial recognition isn’t 100% accurate, it can very accurately determine when there is a strong chance that an person’s face matches someone in the database.</a:t>
            </a:r>
          </a:p>
          <a:p>
            <a:r>
              <a:rPr lang="en-US" sz="1200" b="0" i="0" kern="1200" dirty="0" smtClean="0">
                <a:solidFill>
                  <a:schemeClr val="tx1"/>
                </a:solidFill>
                <a:effectLst/>
                <a:latin typeface="+mn-lt"/>
                <a:ea typeface="+mn-ea"/>
                <a:cs typeface="+mn-cs"/>
              </a:rPr>
              <a:t>There are lots of applications of face recognition. Face recognition is already being used to unlock phones and specific applications. Face recognition is also used for biometric surveillance. </a:t>
            </a:r>
            <a:r>
              <a:rPr lang="en-US" sz="1200" b="0" i="0" u="none" strike="noStrike" kern="1200" dirty="0" smtClean="0">
                <a:solidFill>
                  <a:schemeClr val="tx1"/>
                </a:solidFill>
                <a:effectLst/>
                <a:latin typeface="+mn-lt"/>
                <a:ea typeface="+mn-ea"/>
                <a:cs typeface="+mn-cs"/>
                <a:hlinkClick r:id="rId4"/>
              </a:rPr>
              <a:t>Banks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retail stores</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stadiums</a:t>
            </a:r>
            <a:r>
              <a:rPr lang="en-US" sz="1200" b="0" i="0" kern="1200" dirty="0" smtClean="0">
                <a:solidFill>
                  <a:schemeClr val="tx1"/>
                </a:solidFill>
                <a:effectLst/>
                <a:latin typeface="+mn-lt"/>
                <a:ea typeface="+mn-ea"/>
                <a:cs typeface="+mn-cs"/>
              </a:rPr>
              <a:t>, airports and other facilities use facial recognition to reduce crime and prevent violence.</a:t>
            </a:r>
          </a:p>
          <a:p>
            <a:r>
              <a:rPr lang="en-US" sz="1200" b="0" i="0" kern="1200" dirty="0" smtClean="0">
                <a:solidFill>
                  <a:schemeClr val="tx1"/>
                </a:solidFill>
                <a:effectLst/>
                <a:latin typeface="+mn-lt"/>
                <a:ea typeface="+mn-ea"/>
                <a:cs typeface="+mn-cs"/>
              </a:rPr>
              <a:t>So in short, while all facial recognition systems use face detection, not all face detection systems have a facial recognition component.</a:t>
            </a:r>
          </a:p>
          <a:p>
            <a:endParaRPr lang="en-US" dirty="0"/>
          </a:p>
        </p:txBody>
      </p:sp>
      <p:sp>
        <p:nvSpPr>
          <p:cNvPr id="4" name="Slide Number Placeholder 3"/>
          <p:cNvSpPr>
            <a:spLocks noGrp="1"/>
          </p:cNvSpPr>
          <p:nvPr>
            <p:ph type="sldNum" sz="quarter" idx="10"/>
          </p:nvPr>
        </p:nvSpPr>
        <p:spPr/>
        <p:txBody>
          <a:bodyPr/>
          <a:lstStyle/>
          <a:p>
            <a:fld id="{F792A33F-4D88-4CF7-8EB2-C4870AA5AC8E}" type="slidenum">
              <a:rPr lang="en-US" smtClean="0"/>
              <a:t>52</a:t>
            </a:fld>
            <a:endParaRPr lang="en-US"/>
          </a:p>
        </p:txBody>
      </p:sp>
    </p:spTree>
    <p:extLst>
      <p:ext uri="{BB962C8B-B14F-4D97-AF65-F5344CB8AC3E}">
        <p14:creationId xmlns:p14="http://schemas.microsoft.com/office/powerpoint/2010/main" val="2364774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92A33F-4D88-4CF7-8EB2-C4870AA5AC8E}" type="slidenum">
              <a:rPr lang="en-US" smtClean="0"/>
              <a:t>53</a:t>
            </a:fld>
            <a:endParaRPr lang="en-US"/>
          </a:p>
        </p:txBody>
      </p:sp>
    </p:spTree>
    <p:extLst>
      <p:ext uri="{BB962C8B-B14F-4D97-AF65-F5344CB8AC3E}">
        <p14:creationId xmlns:p14="http://schemas.microsoft.com/office/powerpoint/2010/main" val="8001077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54</a:t>
            </a:fld>
            <a:endParaRPr lang="en-US"/>
          </a:p>
        </p:txBody>
      </p:sp>
    </p:spTree>
    <p:extLst>
      <p:ext uri="{BB962C8B-B14F-4D97-AF65-F5344CB8AC3E}">
        <p14:creationId xmlns:p14="http://schemas.microsoft.com/office/powerpoint/2010/main" val="17514600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55</a:t>
            </a:fld>
            <a:endParaRPr lang="en-US"/>
          </a:p>
        </p:txBody>
      </p:sp>
    </p:spTree>
    <p:extLst>
      <p:ext uri="{BB962C8B-B14F-4D97-AF65-F5344CB8AC3E}">
        <p14:creationId xmlns:p14="http://schemas.microsoft.com/office/powerpoint/2010/main" val="328259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56</a:t>
            </a:fld>
            <a:endParaRPr lang="en-US"/>
          </a:p>
        </p:txBody>
      </p:sp>
    </p:spTree>
    <p:extLst>
      <p:ext uri="{BB962C8B-B14F-4D97-AF65-F5344CB8AC3E}">
        <p14:creationId xmlns:p14="http://schemas.microsoft.com/office/powerpoint/2010/main" val="2708746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Morphing is a special effect in motion pictures and animations that changes (or morphs) one image or shape into another through a seamless transition.</a:t>
            </a:r>
          </a:p>
          <a:p>
            <a:r>
              <a:rPr lang="en-US" sz="1200" b="0" i="0" kern="1200" dirty="0" smtClean="0">
                <a:solidFill>
                  <a:schemeClr val="tx1"/>
                </a:solidFill>
                <a:effectLst/>
                <a:latin typeface="+mn-lt"/>
                <a:ea typeface="+mn-ea"/>
                <a:cs typeface="+mn-cs"/>
              </a:rPr>
              <a:t>Morphing is an image processing technique used for the metamorphosis from one image to another. The idea is to get a sequence of intermediate images which when put together with the original images would represent the change from one image to the other. The simplest method of transforming one image into another is to cross-dissolve between them. In this method, the color of each pixel is interpolated over time from the first image value to the corresponding second image value. This is not so effective in suggesting the actual metamorphosis. For morphs between faces, the metamorphosis does not look good if the two faces do not have the same shape approximately.</a:t>
            </a:r>
            <a:endParaRPr lang="en-US" dirty="0"/>
          </a:p>
        </p:txBody>
      </p:sp>
      <p:sp>
        <p:nvSpPr>
          <p:cNvPr id="4" name="Slide Number Placeholder 3"/>
          <p:cNvSpPr>
            <a:spLocks noGrp="1"/>
          </p:cNvSpPr>
          <p:nvPr>
            <p:ph type="sldNum" sz="quarter" idx="10"/>
          </p:nvPr>
        </p:nvSpPr>
        <p:spPr/>
        <p:txBody>
          <a:bodyPr/>
          <a:lstStyle/>
          <a:p>
            <a:fld id="{F792A33F-4D88-4CF7-8EB2-C4870AA5AC8E}" type="slidenum">
              <a:rPr lang="en-US" smtClean="0"/>
              <a:t>57</a:t>
            </a:fld>
            <a:endParaRPr lang="en-US"/>
          </a:p>
        </p:txBody>
      </p:sp>
    </p:spTree>
    <p:extLst>
      <p:ext uri="{BB962C8B-B14F-4D97-AF65-F5344CB8AC3E}">
        <p14:creationId xmlns:p14="http://schemas.microsoft.com/office/powerpoint/2010/main" val="752019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34</a:t>
            </a:fld>
            <a:endParaRPr lang="en-US"/>
          </a:p>
        </p:txBody>
      </p:sp>
    </p:spTree>
    <p:extLst>
      <p:ext uri="{BB962C8B-B14F-4D97-AF65-F5344CB8AC3E}">
        <p14:creationId xmlns:p14="http://schemas.microsoft.com/office/powerpoint/2010/main" val="994717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35</a:t>
            </a:fld>
            <a:endParaRPr lang="en-US"/>
          </a:p>
        </p:txBody>
      </p:sp>
    </p:spTree>
    <p:extLst>
      <p:ext uri="{BB962C8B-B14F-4D97-AF65-F5344CB8AC3E}">
        <p14:creationId xmlns:p14="http://schemas.microsoft.com/office/powerpoint/2010/main" val="1576476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 is a field that deals with trying to get computers to understand digital images and videos. </a:t>
            </a:r>
          </a:p>
          <a:p>
            <a:r>
              <a:rPr lang="en-US" dirty="0"/>
              <a:t>It’s very easy for us to see that it’s a picture of a (freaking adorable) dog running on grass. But it turns out that trying to get a computer to figure that out is an </a:t>
            </a:r>
            <a:r>
              <a:rPr lang="en-US" b="1" dirty="0"/>
              <a:t>extremely</a:t>
            </a:r>
            <a:r>
              <a:rPr lang="en-US" dirty="0"/>
              <a:t> difficult task. To explain why this is, I will first explain to how an image is represented on a computer.</a:t>
            </a:r>
          </a:p>
          <a:p>
            <a:r>
              <a:rPr lang="en-US" dirty="0"/>
              <a:t>Every pixel in an image contains a </a:t>
            </a:r>
            <a:r>
              <a:rPr lang="en-US" dirty="0" err="1"/>
              <a:t>colour</a:t>
            </a:r>
            <a:r>
              <a:rPr lang="en-US" dirty="0"/>
              <a:t>. Every </a:t>
            </a:r>
            <a:r>
              <a:rPr lang="en-US" dirty="0" err="1"/>
              <a:t>colour</a:t>
            </a:r>
            <a:r>
              <a:rPr lang="en-US" dirty="0"/>
              <a:t> can be represented by 3 numbers ranging from 0–255. I can write these numbers in the form (n1, n2, n3), which represent red, green, and blue values, respectively. For example, (255,0,0) represents the </a:t>
            </a:r>
            <a:r>
              <a:rPr lang="en-US" dirty="0" err="1"/>
              <a:t>colour</a:t>
            </a:r>
            <a:r>
              <a:rPr lang="en-US" dirty="0"/>
              <a:t> red, (0,255,0) represents green, and (0,0,255) represents blue. Using different values for these numbers, you can create whatever </a:t>
            </a:r>
            <a:r>
              <a:rPr lang="en-US" dirty="0" err="1"/>
              <a:t>colour</a:t>
            </a:r>
            <a:r>
              <a:rPr lang="en-US" dirty="0"/>
              <a:t> you want.</a:t>
            </a:r>
          </a:p>
          <a:p>
            <a:r>
              <a:rPr lang="en-US" dirty="0"/>
              <a:t>So, if every pixel contains a </a:t>
            </a:r>
            <a:r>
              <a:rPr lang="en-US" dirty="0" err="1"/>
              <a:t>colour</a:t>
            </a:r>
            <a:r>
              <a:rPr lang="en-US" dirty="0"/>
              <a:t>, that means every pixel is described by 3 numbers. So if we have an image that is 100x100 </a:t>
            </a:r>
            <a:r>
              <a:rPr lang="en-US" dirty="0" err="1"/>
              <a:t>px</a:t>
            </a:r>
            <a:r>
              <a:rPr lang="en-US" dirty="0"/>
              <a:t>, that means that this image is represented by 100*100*3=30000 numbers. Imagine being given 30000 numbers ranging from 0–255 and being told to figure out whether these numbers represent an image of a dog or a cat. Now you have an idea about why this is such a difficult task.</a:t>
            </a:r>
          </a:p>
          <a:p>
            <a:r>
              <a:rPr lang="en-US" dirty="0"/>
              <a:t>Over the past few years, we have actually made incredible advancements in solving this problem. More specifically, we have achieved very high success rates for image classification, which is the process of classifying an image into one of several pre-determined categories, through the use of </a:t>
            </a:r>
            <a:r>
              <a:rPr lang="en-US" dirty="0">
                <a:hlinkClick r:id="rId3"/>
              </a:rPr>
              <a:t>convolutional neural networks</a:t>
            </a:r>
            <a:r>
              <a:rPr lang="en-US" dirty="0"/>
              <a:t> (CNN’s). Basically, CNN’s are extremely large and complex mathematical models that we ‘train’ by feeding them thousands of labelled images, and allowing the computer to learn the labels. For example, if we wanted to classify images as either images of dogs or cats, we would train a CNN by feeding it tons of images of dogs and cats, along with their respective labels. Eventually, with the proper CNN architecture and training techniques, the CNN should be able to classify images it has never seen before as either a dog or a cat, with fairly high accuracy rates.</a:t>
            </a:r>
          </a:p>
          <a:p>
            <a:r>
              <a:rPr lang="en-US" dirty="0"/>
              <a:t>However, there is still </a:t>
            </a:r>
            <a:r>
              <a:rPr lang="en-US" b="1" dirty="0"/>
              <a:t>a lot</a:t>
            </a:r>
            <a:r>
              <a:rPr lang="en-US" dirty="0"/>
              <a:t> of room for improvement with our current computer vision techniques. Image segmentation, for example, is something that is still an extremely difficult task. Image segmentation is the process of locating and segmenting out objects in an image. See the image below for an example of this.</a:t>
            </a:r>
          </a:p>
          <a:p>
            <a:r>
              <a:rPr lang="en-US" dirty="0"/>
              <a:t>There are a number of different strategies to do this, but our current methods are nowhere near perfect.</a:t>
            </a:r>
          </a:p>
          <a:p>
            <a:r>
              <a:rPr lang="en-US" dirty="0"/>
              <a:t>Currently, computer vision is a very large area of research. You may have already noticed the impact that our advancements in this field of research have had. For example, most smartphones nowadays have automatic face detection so that when you take photos of people, your phone can automatically figure out who is in the picture. And for all you Android users, you can now search through your photos using keywords such as “mountains” or “beaches”, since Google now analyzes all your photos with state-of-the-art computer vision techniques (as an iPhone user, I must say that I am quite jealous of and amazed at this feature).</a:t>
            </a:r>
          </a:p>
          <a:p>
            <a:r>
              <a:rPr lang="en-US" dirty="0"/>
              <a:t>The more progress we make in this field, the more changes we will see in our lives. Tesla’s autonomous vehicles currently use incredibly advanced computer vision techniques in real-time to successfully navigate the streets using several different cameras on the car. While their current cars available to the public are not fully autonomous, once they perfect their algorithms (and after driverless car laws are passed), we will see completely autonomous cars all over the place.</a:t>
            </a:r>
          </a:p>
          <a:p>
            <a:r>
              <a:rPr lang="en-US" dirty="0"/>
              <a:t>There are so many different industries that can and will benefit from computer vision. Thanks to this amazing area of research, we already have face detection and partially driverless cars, and soon we will see fully driverless cars, </a:t>
            </a:r>
            <a:r>
              <a:rPr lang="en-US" dirty="0">
                <a:hlinkClick r:id="rId4"/>
              </a:rPr>
              <a:t>stores without checkout lines</a:t>
            </a:r>
            <a:r>
              <a:rPr lang="en-US" dirty="0"/>
              <a:t>, and so much more. There are so many amazing potential applications of computer vision, and I’m so excited to see what people are going to come up with.</a:t>
            </a:r>
          </a:p>
          <a:p>
            <a:endParaRPr lang="en-US" dirty="0"/>
          </a:p>
          <a:p>
            <a:endParaRPr lang="en-US" dirty="0"/>
          </a:p>
        </p:txBody>
      </p:sp>
      <p:sp>
        <p:nvSpPr>
          <p:cNvPr id="4" name="Slide Number Placeholder 3"/>
          <p:cNvSpPr>
            <a:spLocks noGrp="1"/>
          </p:cNvSpPr>
          <p:nvPr>
            <p:ph type="sldNum" sz="quarter" idx="10"/>
          </p:nvPr>
        </p:nvSpPr>
        <p:spPr/>
        <p:txBody>
          <a:bodyPr/>
          <a:lstStyle/>
          <a:p>
            <a:fld id="{F792A33F-4D88-4CF7-8EB2-C4870AA5AC8E}" type="slidenum">
              <a:rPr lang="en-US" smtClean="0"/>
              <a:t>36</a:t>
            </a:fld>
            <a:endParaRPr lang="en-US"/>
          </a:p>
        </p:txBody>
      </p:sp>
    </p:spTree>
    <p:extLst>
      <p:ext uri="{BB962C8B-B14F-4D97-AF65-F5344CB8AC3E}">
        <p14:creationId xmlns:p14="http://schemas.microsoft.com/office/powerpoint/2010/main" val="538984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37</a:t>
            </a:fld>
            <a:endParaRPr lang="en-US"/>
          </a:p>
        </p:txBody>
      </p:sp>
    </p:spTree>
    <p:extLst>
      <p:ext uri="{BB962C8B-B14F-4D97-AF65-F5344CB8AC3E}">
        <p14:creationId xmlns:p14="http://schemas.microsoft.com/office/powerpoint/2010/main" val="3990318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38</a:t>
            </a:fld>
            <a:endParaRPr lang="en-US"/>
          </a:p>
        </p:txBody>
      </p:sp>
    </p:spTree>
    <p:extLst>
      <p:ext uri="{BB962C8B-B14F-4D97-AF65-F5344CB8AC3E}">
        <p14:creationId xmlns:p14="http://schemas.microsoft.com/office/powerpoint/2010/main" val="4169565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39</a:t>
            </a:fld>
            <a:endParaRPr lang="en-US"/>
          </a:p>
        </p:txBody>
      </p:sp>
    </p:spTree>
    <p:extLst>
      <p:ext uri="{BB962C8B-B14F-4D97-AF65-F5344CB8AC3E}">
        <p14:creationId xmlns:p14="http://schemas.microsoft.com/office/powerpoint/2010/main" val="2161072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92A33F-4D88-4CF7-8EB2-C4870AA5AC8E}" type="slidenum">
              <a:rPr lang="en-US" smtClean="0"/>
              <a:t>40</a:t>
            </a:fld>
            <a:endParaRPr lang="en-US"/>
          </a:p>
        </p:txBody>
      </p:sp>
    </p:spTree>
    <p:extLst>
      <p:ext uri="{BB962C8B-B14F-4D97-AF65-F5344CB8AC3E}">
        <p14:creationId xmlns:p14="http://schemas.microsoft.com/office/powerpoint/2010/main" val="243136131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91B805F-FF0F-4BAA-A3A3-E4F945D687F8}"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0B5C51-60B3-48EF-AA78-DB950F30DBA2}"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35D676B-6E73-4E3B-A9B3-4966DB9B52A5}"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103632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14400" y="4114800"/>
            <a:ext cx="103632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DB4E5DAF-298E-4327-AE1B-4ADA4EEB7E9C}" type="slidenum">
              <a:rPr lang="en-US" altLang="en-US"/>
              <a:pPr/>
              <a:t>‹#›</a:t>
            </a:fld>
            <a:endParaRPr lang="en-US" altLang="en-US"/>
          </a:p>
        </p:txBody>
      </p:sp>
    </p:spTree>
    <p:extLst>
      <p:ext uri="{BB962C8B-B14F-4D97-AF65-F5344CB8AC3E}">
        <p14:creationId xmlns:p14="http://schemas.microsoft.com/office/powerpoint/2010/main" val="365828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261F3A6-CC5D-4649-8527-DB0C21FDDFD9}" type="datetimeFigureOut">
              <a:rPr lang="en-US" dirty="0"/>
              <a:t>4/26/2020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5B6F927C-B73E-4F9D-ADFE-F6E23BD7CEE8}" type="datetimeFigureOut">
              <a:rPr lang="en-US" dirty="0"/>
              <a:t>4/26/2020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5B1FFFF-984A-4EE5-9BF2-EC9310C878F1}"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03271C1-B42E-4A60-A25F-0185B888604B}" type="datetimeFigureOut">
              <a:rPr lang="en-US" dirty="0"/>
              <a:t>4/26/2020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0416292-3725-4763-8973-4C59F0403D99}" type="datetimeFigureOut">
              <a:rPr lang="en-US" dirty="0"/>
              <a:t>4/26/2020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6996D1-8909-469F-911A-4C12C68BF5D9}" type="datetimeFigureOut">
              <a:rPr lang="en-US" dirty="0"/>
              <a:t>4/26/2020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6A73BC-5D11-4675-B334-102E1E8C9B50}" type="datetimeFigureOut">
              <a:rPr lang="en-US" dirty="0"/>
              <a:t>4/26/2020</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27B8E45F-652B-4E89-8925-000B0AB8FD98}" type="datetimeFigureOut">
              <a:rPr lang="en-US" dirty="0"/>
              <a:t>4/26/2020</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C4A3462A-2D5B-48AF-A3D4-EF8A90A50A80}" type="datetimeFigureOut">
              <a:rPr lang="en-US" dirty="0"/>
              <a:t>4/26/2020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2">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hf sldNum="0" hdr="0" ftr="0" dt="0"/>
  <p:txStyles>
    <p:titleStyle>
      <a:lvl1pPr algn="l" defTabSz="914400" rtl="0" eaLnBrk="1" latinLnBrk="0" hangingPunct="1">
        <a:lnSpc>
          <a:spcPct val="90000"/>
        </a:lnSpc>
        <a:spcBef>
          <a:spcPct val="0"/>
        </a:spcBef>
        <a:buNone/>
        <a:defRPr sz="4800" b="1"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4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0.jpeg"/><Relationship Id="rId4" Type="http://schemas.openxmlformats.org/officeDocument/2006/relationships/image" Target="../media/image79.jpe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5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www.morphthing.com/" TargetMode="External"/><Relationship Id="rId4" Type="http://schemas.openxmlformats.org/officeDocument/2006/relationships/image" Target="../media/image86.jpeg"/></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IMAGE PROCESSING &amp; COMPUTER VISION</a:t>
            </a:r>
            <a:endParaRPr lang="en-US" dirty="0"/>
          </a:p>
        </p:txBody>
      </p:sp>
    </p:spTree>
    <p:extLst>
      <p:ext uri="{BB962C8B-B14F-4D97-AF65-F5344CB8AC3E}">
        <p14:creationId xmlns:p14="http://schemas.microsoft.com/office/powerpoint/2010/main" val="108553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2121408"/>
            <a:ext cx="5438528" cy="4050792"/>
          </a:xfrm>
        </p:spPr>
        <p:txBody>
          <a:bodyPr/>
          <a:lstStyle/>
          <a:p>
            <a:pPr marL="0" indent="0">
              <a:lnSpc>
                <a:spcPct val="150000"/>
              </a:lnSpc>
            </a:pPr>
            <a:r>
              <a:rPr lang="en-IE" dirty="0"/>
              <a:t>Mid to late 1920s: Improvements to the </a:t>
            </a:r>
            <a:r>
              <a:rPr lang="en-IE" dirty="0" err="1"/>
              <a:t>Bartlane</a:t>
            </a:r>
            <a:r>
              <a:rPr lang="en-IE" dirty="0"/>
              <a:t> system                            resulted in higher  quality images</a:t>
            </a:r>
          </a:p>
          <a:p>
            <a:pPr marL="274320" lvl="1" indent="0">
              <a:lnSpc>
                <a:spcPct val="150000"/>
              </a:lnSpc>
            </a:pPr>
            <a:r>
              <a:rPr lang="en-IE" dirty="0">
                <a:ea typeface="ＭＳ Ｐゴシック" pitchFamily="-110" charset="-128"/>
              </a:rPr>
              <a:t>New reproduction processes based on photographic techniques</a:t>
            </a:r>
          </a:p>
          <a:p>
            <a:pPr marL="274320" lvl="1" indent="0">
              <a:lnSpc>
                <a:spcPct val="150000"/>
              </a:lnSpc>
            </a:pPr>
            <a:r>
              <a:rPr lang="en-IE" dirty="0">
                <a:ea typeface="ＭＳ Ｐゴシック" pitchFamily="-110" charset="-128"/>
              </a:rPr>
              <a:t>Increased number of tones in reproduced images</a:t>
            </a:r>
            <a:endParaRPr lang="en-US" dirty="0">
              <a:ea typeface="ＭＳ Ｐゴシック" pitchFamily="-110" charset="-128"/>
            </a:endParaRPr>
          </a:p>
          <a:p>
            <a:pPr>
              <a:lnSpc>
                <a:spcPct val="150000"/>
              </a:lnSpc>
            </a:pPr>
            <a:endParaRPr lang="en-US" dirty="0"/>
          </a:p>
        </p:txBody>
      </p:sp>
      <p:grpSp>
        <p:nvGrpSpPr>
          <p:cNvPr id="5" name="Group 19"/>
          <p:cNvGrpSpPr>
            <a:grpSpLocks/>
          </p:cNvGrpSpPr>
          <p:nvPr/>
        </p:nvGrpSpPr>
        <p:grpSpPr bwMode="auto">
          <a:xfrm>
            <a:off x="6414247" y="2713766"/>
            <a:ext cx="1886664" cy="2501900"/>
            <a:chOff x="2934" y="1826"/>
            <a:chExt cx="961" cy="1576"/>
          </a:xfrm>
        </p:grpSpPr>
        <p:pic>
          <p:nvPicPr>
            <p:cNvPr id="6" name="Picture 5"/>
            <p:cNvPicPr>
              <a:picLocks noChangeAspect="1" noChangeArrowheads="1"/>
            </p:cNvPicPr>
            <p:nvPr/>
          </p:nvPicPr>
          <p:blipFill>
            <a:blip r:embed="rId2" cstate="print"/>
            <a:srcRect l="72780"/>
            <a:stretch>
              <a:fillRect/>
            </a:stretch>
          </p:blipFill>
          <p:spPr bwMode="auto">
            <a:xfrm>
              <a:off x="3038" y="1844"/>
              <a:ext cx="754" cy="1171"/>
            </a:xfrm>
            <a:prstGeom prst="rect">
              <a:avLst/>
            </a:prstGeom>
            <a:noFill/>
            <a:ln w="9525">
              <a:noFill/>
              <a:miter lim="800000"/>
              <a:headEnd/>
              <a:tailEnd/>
            </a:ln>
          </p:spPr>
        </p:pic>
        <p:sp>
          <p:nvSpPr>
            <p:cNvPr id="7" name="Text Box 8"/>
            <p:cNvSpPr txBox="1">
              <a:spLocks noChangeArrowheads="1"/>
            </p:cNvSpPr>
            <p:nvPr/>
          </p:nvSpPr>
          <p:spPr bwMode="auto">
            <a:xfrm>
              <a:off x="2934" y="2998"/>
              <a:ext cx="961" cy="404"/>
            </a:xfrm>
            <a:prstGeom prst="rect">
              <a:avLst/>
            </a:prstGeom>
            <a:noFill/>
            <a:ln w="12700">
              <a:noFill/>
              <a:miter lim="800000"/>
              <a:headEnd/>
              <a:tailEnd/>
            </a:ln>
          </p:spPr>
          <p:txBody>
            <a:bodyPr>
              <a:spAutoFit/>
            </a:bodyPr>
            <a:lstStyle/>
            <a:p>
              <a:pPr algn="ctr"/>
              <a:r>
                <a:rPr lang="en-IE" dirty="0"/>
                <a:t>Improved digital image</a:t>
              </a:r>
              <a:endParaRPr lang="en-US" dirty="0"/>
            </a:p>
          </p:txBody>
        </p:sp>
        <p:sp>
          <p:nvSpPr>
            <p:cNvPr id="8" name="Rectangle 10"/>
            <p:cNvSpPr>
              <a:spLocks noChangeArrowheads="1"/>
            </p:cNvSpPr>
            <p:nvPr/>
          </p:nvSpPr>
          <p:spPr bwMode="auto">
            <a:xfrm>
              <a:off x="2987" y="1826"/>
              <a:ext cx="855" cy="1197"/>
            </a:xfrm>
            <a:prstGeom prst="rect">
              <a:avLst/>
            </a:prstGeom>
            <a:noFill/>
            <a:ln w="12700">
              <a:solidFill>
                <a:schemeClr val="tx1"/>
              </a:solidFill>
              <a:miter lim="800000"/>
              <a:headEnd/>
              <a:tailEnd/>
            </a:ln>
          </p:spPr>
          <p:txBody>
            <a:bodyPr wrap="none" anchor="ctr"/>
            <a:lstStyle/>
            <a:p>
              <a:endParaRPr lang="en-GB"/>
            </a:p>
          </p:txBody>
        </p:sp>
        <p:sp>
          <p:nvSpPr>
            <p:cNvPr id="9" name="Rectangle 11"/>
            <p:cNvSpPr>
              <a:spLocks noChangeArrowheads="1"/>
            </p:cNvSpPr>
            <p:nvPr/>
          </p:nvSpPr>
          <p:spPr bwMode="auto">
            <a:xfrm>
              <a:off x="2987" y="3023"/>
              <a:ext cx="855" cy="378"/>
            </a:xfrm>
            <a:prstGeom prst="rect">
              <a:avLst/>
            </a:prstGeom>
            <a:noFill/>
            <a:ln w="12700">
              <a:solidFill>
                <a:schemeClr val="tx1"/>
              </a:solidFill>
              <a:miter lim="800000"/>
              <a:headEnd/>
              <a:tailEnd/>
            </a:ln>
          </p:spPr>
          <p:txBody>
            <a:bodyPr wrap="none" anchor="ctr"/>
            <a:lstStyle/>
            <a:p>
              <a:endParaRPr lang="en-GB"/>
            </a:p>
          </p:txBody>
        </p:sp>
      </p:grpSp>
      <p:grpSp>
        <p:nvGrpSpPr>
          <p:cNvPr id="10" name="Group 20"/>
          <p:cNvGrpSpPr>
            <a:grpSpLocks/>
          </p:cNvGrpSpPr>
          <p:nvPr/>
        </p:nvGrpSpPr>
        <p:grpSpPr bwMode="auto">
          <a:xfrm>
            <a:off x="8385048" y="2442303"/>
            <a:ext cx="2743200" cy="3028950"/>
            <a:chOff x="3899" y="1619"/>
            <a:chExt cx="1728" cy="1908"/>
          </a:xfrm>
        </p:grpSpPr>
        <p:pic>
          <p:nvPicPr>
            <p:cNvPr id="11" name="Picture 5"/>
            <p:cNvPicPr>
              <a:picLocks noChangeAspect="1" noChangeArrowheads="1"/>
            </p:cNvPicPr>
            <p:nvPr/>
          </p:nvPicPr>
          <p:blipFill>
            <a:blip r:embed="rId3" cstate="print"/>
            <a:srcRect l="47647"/>
            <a:stretch>
              <a:fillRect/>
            </a:stretch>
          </p:blipFill>
          <p:spPr bwMode="auto">
            <a:xfrm>
              <a:off x="3927" y="1639"/>
              <a:ext cx="1691" cy="1507"/>
            </a:xfrm>
            <a:prstGeom prst="rect">
              <a:avLst/>
            </a:prstGeom>
            <a:noFill/>
            <a:ln w="9525">
              <a:noFill/>
              <a:miter lim="800000"/>
              <a:headEnd/>
              <a:tailEnd/>
            </a:ln>
          </p:spPr>
        </p:pic>
        <p:sp>
          <p:nvSpPr>
            <p:cNvPr id="12" name="Text Box 15"/>
            <p:cNvSpPr txBox="1">
              <a:spLocks noChangeArrowheads="1"/>
            </p:cNvSpPr>
            <p:nvPr/>
          </p:nvSpPr>
          <p:spPr bwMode="auto">
            <a:xfrm>
              <a:off x="3900" y="3133"/>
              <a:ext cx="1726" cy="233"/>
            </a:xfrm>
            <a:prstGeom prst="rect">
              <a:avLst/>
            </a:prstGeom>
            <a:noFill/>
            <a:ln w="12700">
              <a:noFill/>
              <a:miter lim="800000"/>
              <a:headEnd/>
              <a:tailEnd/>
            </a:ln>
          </p:spPr>
          <p:txBody>
            <a:bodyPr>
              <a:spAutoFit/>
            </a:bodyPr>
            <a:lstStyle/>
            <a:p>
              <a:pPr algn="ctr"/>
              <a:r>
                <a:rPr lang="en-IE"/>
                <a:t>Early 15 tone digital image</a:t>
              </a:r>
              <a:endParaRPr lang="en-US"/>
            </a:p>
          </p:txBody>
        </p:sp>
        <p:sp>
          <p:nvSpPr>
            <p:cNvPr id="13" name="Rectangle 16"/>
            <p:cNvSpPr>
              <a:spLocks noChangeArrowheads="1"/>
            </p:cNvSpPr>
            <p:nvPr/>
          </p:nvSpPr>
          <p:spPr bwMode="auto">
            <a:xfrm>
              <a:off x="3899" y="1619"/>
              <a:ext cx="1728" cy="1530"/>
            </a:xfrm>
            <a:prstGeom prst="rect">
              <a:avLst/>
            </a:prstGeom>
            <a:noFill/>
            <a:ln w="12700">
              <a:solidFill>
                <a:schemeClr val="tx1"/>
              </a:solidFill>
              <a:miter lim="800000"/>
              <a:headEnd/>
              <a:tailEnd/>
            </a:ln>
          </p:spPr>
          <p:txBody>
            <a:bodyPr wrap="none" anchor="ctr"/>
            <a:lstStyle/>
            <a:p>
              <a:endParaRPr lang="en-GB"/>
            </a:p>
          </p:txBody>
        </p:sp>
        <p:sp>
          <p:nvSpPr>
            <p:cNvPr id="14" name="Rectangle 17"/>
            <p:cNvSpPr>
              <a:spLocks noChangeArrowheads="1"/>
            </p:cNvSpPr>
            <p:nvPr/>
          </p:nvSpPr>
          <p:spPr bwMode="auto">
            <a:xfrm>
              <a:off x="3899" y="3149"/>
              <a:ext cx="1728" cy="378"/>
            </a:xfrm>
            <a:prstGeom prst="rect">
              <a:avLst/>
            </a:prstGeom>
            <a:noFill/>
            <a:ln w="12700">
              <a:solidFill>
                <a:schemeClr val="tx1"/>
              </a:solidFill>
              <a:miter lim="800000"/>
              <a:headEnd/>
              <a:tailEnd/>
            </a:ln>
          </p:spPr>
          <p:txBody>
            <a:bodyPr wrap="none" anchor="ctr"/>
            <a:lstStyle/>
            <a:p>
              <a:endParaRPr lang="en-GB"/>
            </a:p>
          </p:txBody>
        </p:sp>
      </p:grpSp>
      <p:sp>
        <p:nvSpPr>
          <p:cNvPr id="15" name="Title 3"/>
          <p:cNvSpPr>
            <a:spLocks noGrp="1"/>
          </p:cNvSpPr>
          <p:nvPr>
            <p:ph type="title"/>
          </p:nvPr>
        </p:nvSpPr>
        <p:spPr>
          <a:xfrm>
            <a:off x="1069848" y="259485"/>
            <a:ext cx="10058400" cy="1609344"/>
          </a:xfrm>
        </p:spPr>
        <p:txBody>
          <a:bodyPr/>
          <a:lstStyle/>
          <a:p>
            <a:r>
              <a:rPr lang="en-US" dirty="0" smtClean="0"/>
              <a:t>HISTORY OF IMAGE PROCESSING</a:t>
            </a:r>
            <a:endParaRPr lang="en-US" dirty="0"/>
          </a:p>
        </p:txBody>
      </p:sp>
    </p:spTree>
    <p:extLst>
      <p:ext uri="{BB962C8B-B14F-4D97-AF65-F5344CB8AC3E}">
        <p14:creationId xmlns:p14="http://schemas.microsoft.com/office/powerpoint/2010/main" val="30997249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2121408"/>
            <a:ext cx="6904258" cy="4050792"/>
          </a:xfrm>
        </p:spPr>
        <p:txBody>
          <a:bodyPr>
            <a:normAutofit/>
          </a:bodyPr>
          <a:lstStyle/>
          <a:p>
            <a:pPr marL="0" indent="0">
              <a:lnSpc>
                <a:spcPct val="100000"/>
              </a:lnSpc>
            </a:pPr>
            <a:r>
              <a:rPr lang="en-IE" b="1" dirty="0"/>
              <a:t>1960s:</a:t>
            </a:r>
            <a:r>
              <a:rPr lang="en-IE" dirty="0"/>
              <a:t> Improvements in computing technology and the onset of the space race led to a surge of work in digital image processing</a:t>
            </a:r>
          </a:p>
          <a:p>
            <a:pPr>
              <a:lnSpc>
                <a:spcPct val="100000"/>
              </a:lnSpc>
            </a:pPr>
            <a:r>
              <a:rPr lang="en-IE" b="1" dirty="0">
                <a:ea typeface="ＭＳ Ｐゴシック" pitchFamily="-110" charset="-128"/>
              </a:rPr>
              <a:t>1964: </a:t>
            </a:r>
            <a:r>
              <a:rPr lang="en-IE" dirty="0">
                <a:ea typeface="ＭＳ Ｐゴシック" pitchFamily="-110" charset="-128"/>
              </a:rPr>
              <a:t>Computers used to improve the quality of images of the moon taken by the </a:t>
            </a:r>
            <a:r>
              <a:rPr lang="en-IE" i="1" dirty="0">
                <a:ea typeface="ＭＳ Ｐゴシック" pitchFamily="-110" charset="-128"/>
              </a:rPr>
              <a:t>Ranger 7</a:t>
            </a:r>
            <a:r>
              <a:rPr lang="en-IE" dirty="0">
                <a:ea typeface="ＭＳ Ｐゴシック" pitchFamily="-110" charset="-128"/>
              </a:rPr>
              <a:t> </a:t>
            </a:r>
            <a:r>
              <a:rPr lang="en-IE" dirty="0" smtClean="0">
                <a:ea typeface="ＭＳ Ｐゴシック" pitchFamily="-110" charset="-128"/>
              </a:rPr>
              <a:t>probe </a:t>
            </a:r>
            <a:r>
              <a:rPr lang="en-US" dirty="0"/>
              <a:t>at JET PROPULSION LAB</a:t>
            </a:r>
            <a:endParaRPr lang="en-IE" dirty="0" smtClean="0">
              <a:ea typeface="ＭＳ Ｐゴシック" pitchFamily="-110" charset="-128"/>
            </a:endParaRPr>
          </a:p>
          <a:p>
            <a:pPr lvl="1">
              <a:lnSpc>
                <a:spcPct val="100000"/>
              </a:lnSpc>
            </a:pPr>
            <a:r>
              <a:rPr lang="en-IE" sz="1800" dirty="0" smtClean="0">
                <a:ea typeface="ＭＳ Ｐゴシック" pitchFamily="-110" charset="-128"/>
              </a:rPr>
              <a:t>Such </a:t>
            </a:r>
            <a:r>
              <a:rPr lang="en-IE" sz="1800" dirty="0">
                <a:ea typeface="ＭＳ Ｐゴシック" pitchFamily="-110" charset="-128"/>
              </a:rPr>
              <a:t>techniques were used in other space missions including the Apollo landings</a:t>
            </a:r>
            <a:endParaRPr lang="en-US" sz="1800" b="1" dirty="0">
              <a:ea typeface="ＭＳ Ｐゴシック" pitchFamily="-110" charset="-128"/>
            </a:endParaRPr>
          </a:p>
          <a:p>
            <a:pPr>
              <a:lnSpc>
                <a:spcPct val="100000"/>
              </a:lnSpc>
            </a:pPr>
            <a:endParaRPr lang="en-US" dirty="0" smtClean="0"/>
          </a:p>
          <a:p>
            <a:pPr>
              <a:lnSpc>
                <a:spcPct val="100000"/>
              </a:lnSpc>
            </a:pPr>
            <a:r>
              <a:rPr lang="en-US" dirty="0" smtClean="0">
                <a:solidFill>
                  <a:srgbClr val="0070C0"/>
                </a:solidFill>
              </a:rPr>
              <a:t>it’s </a:t>
            </a:r>
            <a:r>
              <a:rPr lang="en-US" dirty="0">
                <a:solidFill>
                  <a:srgbClr val="0070C0"/>
                </a:solidFill>
              </a:rPr>
              <a:t>the real beginning… </a:t>
            </a:r>
          </a:p>
          <a:p>
            <a:pPr>
              <a:lnSpc>
                <a:spcPct val="100000"/>
              </a:lnSpc>
            </a:pPr>
            <a:endParaRPr lang="en-US" dirty="0"/>
          </a:p>
        </p:txBody>
      </p:sp>
      <p:sp>
        <p:nvSpPr>
          <p:cNvPr id="5" name="Title 3"/>
          <p:cNvSpPr>
            <a:spLocks noGrp="1"/>
          </p:cNvSpPr>
          <p:nvPr>
            <p:ph type="title"/>
          </p:nvPr>
        </p:nvSpPr>
        <p:spPr>
          <a:xfrm>
            <a:off x="1069848" y="259485"/>
            <a:ext cx="10058400" cy="1609344"/>
          </a:xfrm>
        </p:spPr>
        <p:txBody>
          <a:bodyPr/>
          <a:lstStyle/>
          <a:p>
            <a:r>
              <a:rPr lang="en-US" dirty="0" smtClean="0"/>
              <a:t>HISTORY OF IMAGE PROCESSING</a:t>
            </a:r>
            <a:endParaRPr lang="en-US" dirty="0"/>
          </a:p>
        </p:txBody>
      </p:sp>
      <p:grpSp>
        <p:nvGrpSpPr>
          <p:cNvPr id="6" name="Group 9"/>
          <p:cNvGrpSpPr>
            <a:grpSpLocks/>
          </p:cNvGrpSpPr>
          <p:nvPr/>
        </p:nvGrpSpPr>
        <p:grpSpPr bwMode="auto">
          <a:xfrm>
            <a:off x="8237299" y="1868829"/>
            <a:ext cx="3376207" cy="4078530"/>
            <a:chOff x="3612" y="1872"/>
            <a:chExt cx="1870" cy="2259"/>
          </a:xfrm>
        </p:grpSpPr>
        <p:pic>
          <p:nvPicPr>
            <p:cNvPr id="7" name="Picture 6"/>
            <p:cNvPicPr>
              <a:picLocks noChangeAspect="1" noChangeArrowheads="1"/>
            </p:cNvPicPr>
            <p:nvPr/>
          </p:nvPicPr>
          <p:blipFill>
            <a:blip r:embed="rId2" cstate="print"/>
            <a:srcRect r="47574"/>
            <a:stretch>
              <a:fillRect/>
            </a:stretch>
          </p:blipFill>
          <p:spPr bwMode="auto">
            <a:xfrm>
              <a:off x="3690" y="1892"/>
              <a:ext cx="1696" cy="1661"/>
            </a:xfrm>
            <a:prstGeom prst="rect">
              <a:avLst/>
            </a:prstGeom>
            <a:noFill/>
            <a:ln w="9525">
              <a:noFill/>
              <a:miter lim="800000"/>
              <a:headEnd/>
              <a:tailEnd/>
            </a:ln>
          </p:spPr>
        </p:pic>
        <p:sp>
          <p:nvSpPr>
            <p:cNvPr id="8" name="Text Box 6"/>
            <p:cNvSpPr txBox="1">
              <a:spLocks noChangeArrowheads="1"/>
            </p:cNvSpPr>
            <p:nvPr/>
          </p:nvSpPr>
          <p:spPr bwMode="auto">
            <a:xfrm>
              <a:off x="3612" y="3696"/>
              <a:ext cx="1870" cy="271"/>
            </a:xfrm>
            <a:prstGeom prst="rect">
              <a:avLst/>
            </a:prstGeom>
            <a:noFill/>
            <a:ln w="12700">
              <a:noFill/>
              <a:miter lim="800000"/>
              <a:headEnd/>
              <a:tailEnd/>
            </a:ln>
          </p:spPr>
          <p:txBody>
            <a:bodyPr lIns="0" tIns="0" rIns="0" bIns="0">
              <a:spAutoFit/>
            </a:bodyPr>
            <a:lstStyle/>
            <a:p>
              <a:pPr algn="ctr"/>
              <a:r>
                <a:rPr lang="en-IE" sz="1400" dirty="0"/>
                <a:t>A picture of the moon taken by the Ranger 7 probe minutes before landing</a:t>
              </a:r>
              <a:endParaRPr lang="en-US" sz="1400" dirty="0"/>
            </a:p>
          </p:txBody>
        </p:sp>
        <p:sp>
          <p:nvSpPr>
            <p:cNvPr id="9" name="Rectangle 7"/>
            <p:cNvSpPr>
              <a:spLocks noChangeArrowheads="1"/>
            </p:cNvSpPr>
            <p:nvPr/>
          </p:nvSpPr>
          <p:spPr bwMode="auto">
            <a:xfrm>
              <a:off x="3642" y="1872"/>
              <a:ext cx="1809" cy="1710"/>
            </a:xfrm>
            <a:prstGeom prst="rect">
              <a:avLst/>
            </a:prstGeom>
            <a:noFill/>
            <a:ln w="12700">
              <a:solidFill>
                <a:schemeClr val="tx1"/>
              </a:solidFill>
              <a:miter lim="800000"/>
              <a:headEnd/>
              <a:tailEnd/>
            </a:ln>
          </p:spPr>
          <p:txBody>
            <a:bodyPr wrap="none" anchor="ctr"/>
            <a:lstStyle/>
            <a:p>
              <a:endParaRPr lang="en-GB"/>
            </a:p>
          </p:txBody>
        </p:sp>
        <p:sp>
          <p:nvSpPr>
            <p:cNvPr id="10" name="Rectangle 8"/>
            <p:cNvSpPr>
              <a:spLocks noChangeArrowheads="1"/>
            </p:cNvSpPr>
            <p:nvPr/>
          </p:nvSpPr>
          <p:spPr bwMode="auto">
            <a:xfrm>
              <a:off x="3642" y="3582"/>
              <a:ext cx="1809" cy="549"/>
            </a:xfrm>
            <a:prstGeom prst="rect">
              <a:avLst/>
            </a:prstGeom>
            <a:noFill/>
            <a:ln w="12700">
              <a:solidFill>
                <a:schemeClr val="tx1"/>
              </a:solidFill>
              <a:miter lim="800000"/>
              <a:headEnd/>
              <a:tailEnd/>
            </a:ln>
          </p:spPr>
          <p:txBody>
            <a:bodyPr wrap="none" anchor="ctr"/>
            <a:lstStyle/>
            <a:p>
              <a:endParaRPr lang="en-GB"/>
            </a:p>
          </p:txBody>
        </p:sp>
      </p:grpSp>
    </p:spTree>
    <p:extLst>
      <p:ext uri="{BB962C8B-B14F-4D97-AF65-F5344CB8AC3E}">
        <p14:creationId xmlns:p14="http://schemas.microsoft.com/office/powerpoint/2010/main" val="28231732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9848" y="2121408"/>
            <a:ext cx="6057093" cy="4050792"/>
          </a:xfrm>
        </p:spPr>
        <p:txBody>
          <a:bodyPr/>
          <a:lstStyle/>
          <a:p>
            <a:pPr marL="0" indent="0">
              <a:lnSpc>
                <a:spcPct val="100000"/>
              </a:lnSpc>
            </a:pPr>
            <a:r>
              <a:rPr lang="en-IE" b="1" dirty="0"/>
              <a:t>1970s:</a:t>
            </a:r>
            <a:r>
              <a:rPr lang="en-IE" dirty="0"/>
              <a:t> Digital image processing begins to be used in medical applications</a:t>
            </a:r>
          </a:p>
          <a:p>
            <a:pPr>
              <a:lnSpc>
                <a:spcPct val="100000"/>
              </a:lnSpc>
            </a:pPr>
            <a:r>
              <a:rPr lang="en-IE" b="1" dirty="0">
                <a:ea typeface="ＭＳ Ｐゴシック" pitchFamily="-110" charset="-128"/>
              </a:rPr>
              <a:t>1979:</a:t>
            </a:r>
            <a:r>
              <a:rPr lang="en-IE" dirty="0">
                <a:ea typeface="ＭＳ Ｐゴシック" pitchFamily="-110" charset="-128"/>
              </a:rPr>
              <a:t> Sir Godfrey N. Hounsfield &amp; </a:t>
            </a:r>
            <a:r>
              <a:rPr lang="en-IE" dirty="0" err="1">
                <a:ea typeface="ＭＳ Ｐゴシック" pitchFamily="-110" charset="-128"/>
              </a:rPr>
              <a:t>Prof.</a:t>
            </a:r>
            <a:r>
              <a:rPr lang="en-IE" dirty="0">
                <a:ea typeface="ＭＳ Ｐゴシック" pitchFamily="-110" charset="-128"/>
              </a:rPr>
              <a:t> Allan M. Cormack share the </a:t>
            </a:r>
            <a:r>
              <a:rPr lang="en-IE" dirty="0" smtClean="0">
                <a:ea typeface="ＭＳ Ｐゴシック" pitchFamily="-110" charset="-128"/>
              </a:rPr>
              <a:t>Nobel </a:t>
            </a:r>
            <a:r>
              <a:rPr lang="en-IE" dirty="0">
                <a:ea typeface="ＭＳ Ｐゴシック" pitchFamily="-110" charset="-128"/>
              </a:rPr>
              <a:t>prize in m</a:t>
            </a:r>
            <a:r>
              <a:rPr lang="en-IE" dirty="0" smtClean="0">
                <a:ea typeface="ＭＳ Ｐゴシック" pitchFamily="-110" charset="-128"/>
              </a:rPr>
              <a:t>edicine </a:t>
            </a:r>
            <a:r>
              <a:rPr lang="en-IE" dirty="0">
                <a:ea typeface="ＭＳ Ｐゴシック" pitchFamily="-110" charset="-128"/>
              </a:rPr>
              <a:t>for the invention of tomography, the </a:t>
            </a:r>
            <a:r>
              <a:rPr lang="en-IE" dirty="0" smtClean="0">
                <a:ea typeface="ＭＳ Ｐゴシック" pitchFamily="-110" charset="-128"/>
              </a:rPr>
              <a:t>technology </a:t>
            </a:r>
            <a:r>
              <a:rPr lang="en-IE" dirty="0">
                <a:ea typeface="ＭＳ Ｐゴシック" pitchFamily="-110" charset="-128"/>
              </a:rPr>
              <a:t>behind computerised axial tomography (CAT) scans</a:t>
            </a:r>
            <a:endParaRPr lang="en-US" dirty="0">
              <a:ea typeface="ＭＳ Ｐゴシック" pitchFamily="-110" charset="-128"/>
            </a:endParaRPr>
          </a:p>
          <a:p>
            <a:pPr>
              <a:lnSpc>
                <a:spcPct val="100000"/>
              </a:lnSpc>
            </a:pPr>
            <a:endParaRPr lang="en-US" dirty="0"/>
          </a:p>
        </p:txBody>
      </p:sp>
      <p:sp>
        <p:nvSpPr>
          <p:cNvPr id="4" name="Title 3"/>
          <p:cNvSpPr>
            <a:spLocks noGrp="1"/>
          </p:cNvSpPr>
          <p:nvPr>
            <p:ph type="title"/>
          </p:nvPr>
        </p:nvSpPr>
        <p:spPr>
          <a:xfrm>
            <a:off x="1069848" y="259485"/>
            <a:ext cx="10058400" cy="1609344"/>
          </a:xfrm>
        </p:spPr>
        <p:txBody>
          <a:bodyPr/>
          <a:lstStyle/>
          <a:p>
            <a:r>
              <a:rPr lang="en-US" dirty="0" smtClean="0"/>
              <a:t>HISTORY OF IMAGE PROCESSING</a:t>
            </a:r>
            <a:endParaRPr lang="en-US" dirty="0"/>
          </a:p>
        </p:txBody>
      </p:sp>
      <p:grpSp>
        <p:nvGrpSpPr>
          <p:cNvPr id="5" name="Group 10"/>
          <p:cNvGrpSpPr>
            <a:grpSpLocks/>
          </p:cNvGrpSpPr>
          <p:nvPr/>
        </p:nvGrpSpPr>
        <p:grpSpPr bwMode="auto">
          <a:xfrm>
            <a:off x="7906872" y="2121408"/>
            <a:ext cx="3760328" cy="4198698"/>
            <a:chOff x="1344" y="1773"/>
            <a:chExt cx="1870" cy="2088"/>
          </a:xfrm>
        </p:grpSpPr>
        <p:pic>
          <p:nvPicPr>
            <p:cNvPr id="6" name="Picture 5"/>
            <p:cNvPicPr>
              <a:picLocks noChangeAspect="1" noChangeArrowheads="1"/>
            </p:cNvPicPr>
            <p:nvPr/>
          </p:nvPicPr>
          <p:blipFill>
            <a:blip r:embed="rId2" cstate="print"/>
            <a:srcRect l="9227" t="59561" r="46552" b="11528"/>
            <a:stretch>
              <a:fillRect/>
            </a:stretch>
          </p:blipFill>
          <p:spPr bwMode="auto">
            <a:xfrm>
              <a:off x="1473" y="1821"/>
              <a:ext cx="1611" cy="1610"/>
            </a:xfrm>
            <a:prstGeom prst="rect">
              <a:avLst/>
            </a:prstGeom>
            <a:noFill/>
            <a:ln w="9525">
              <a:noFill/>
              <a:miter lim="800000"/>
              <a:headEnd/>
              <a:tailEnd/>
            </a:ln>
          </p:spPr>
        </p:pic>
        <p:sp>
          <p:nvSpPr>
            <p:cNvPr id="7" name="Text Box 7"/>
            <p:cNvSpPr txBox="1">
              <a:spLocks noChangeArrowheads="1"/>
            </p:cNvSpPr>
            <p:nvPr/>
          </p:nvSpPr>
          <p:spPr bwMode="auto">
            <a:xfrm>
              <a:off x="1344" y="3476"/>
              <a:ext cx="1870" cy="174"/>
            </a:xfrm>
            <a:prstGeom prst="rect">
              <a:avLst/>
            </a:prstGeom>
            <a:noFill/>
            <a:ln w="12700">
              <a:noFill/>
              <a:miter lim="800000"/>
              <a:headEnd/>
              <a:tailEnd/>
            </a:ln>
          </p:spPr>
          <p:txBody>
            <a:bodyPr lIns="0" tIns="0" rIns="0" bIns="0">
              <a:spAutoFit/>
            </a:bodyPr>
            <a:lstStyle/>
            <a:p>
              <a:pPr algn="ctr"/>
              <a:r>
                <a:rPr lang="en-IE"/>
                <a:t>Typical head slice CAT image</a:t>
              </a:r>
              <a:endParaRPr lang="en-US"/>
            </a:p>
          </p:txBody>
        </p:sp>
        <p:sp>
          <p:nvSpPr>
            <p:cNvPr id="8" name="Rectangle 8"/>
            <p:cNvSpPr>
              <a:spLocks noChangeArrowheads="1"/>
            </p:cNvSpPr>
            <p:nvPr/>
          </p:nvSpPr>
          <p:spPr bwMode="auto">
            <a:xfrm>
              <a:off x="1433" y="1773"/>
              <a:ext cx="1692" cy="1692"/>
            </a:xfrm>
            <a:prstGeom prst="rect">
              <a:avLst/>
            </a:prstGeom>
            <a:noFill/>
            <a:ln w="12700">
              <a:solidFill>
                <a:schemeClr val="tx1"/>
              </a:solidFill>
              <a:miter lim="800000"/>
              <a:headEnd/>
              <a:tailEnd/>
            </a:ln>
          </p:spPr>
          <p:txBody>
            <a:bodyPr wrap="none" anchor="ctr"/>
            <a:lstStyle/>
            <a:p>
              <a:endParaRPr lang="en-GB"/>
            </a:p>
          </p:txBody>
        </p:sp>
        <p:sp>
          <p:nvSpPr>
            <p:cNvPr id="9" name="Rectangle 9"/>
            <p:cNvSpPr>
              <a:spLocks noChangeArrowheads="1"/>
            </p:cNvSpPr>
            <p:nvPr/>
          </p:nvSpPr>
          <p:spPr bwMode="auto">
            <a:xfrm>
              <a:off x="1433" y="3465"/>
              <a:ext cx="1692" cy="396"/>
            </a:xfrm>
            <a:prstGeom prst="rect">
              <a:avLst/>
            </a:prstGeom>
            <a:noFill/>
            <a:ln w="12700">
              <a:solidFill>
                <a:schemeClr val="tx1"/>
              </a:solidFill>
              <a:miter lim="800000"/>
              <a:headEnd/>
              <a:tailEnd/>
            </a:ln>
          </p:spPr>
          <p:txBody>
            <a:bodyPr wrap="none" anchor="ctr"/>
            <a:lstStyle/>
            <a:p>
              <a:endParaRPr lang="en-GB"/>
            </a:p>
          </p:txBody>
        </p:sp>
      </p:grpSp>
    </p:spTree>
    <p:extLst>
      <p:ext uri="{BB962C8B-B14F-4D97-AF65-F5344CB8AC3E}">
        <p14:creationId xmlns:p14="http://schemas.microsoft.com/office/powerpoint/2010/main" val="35427000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8832" y="1676186"/>
            <a:ext cx="9860180" cy="4050792"/>
          </a:xfrm>
        </p:spPr>
        <p:txBody>
          <a:bodyPr>
            <a:normAutofit/>
          </a:bodyPr>
          <a:lstStyle/>
          <a:p>
            <a:pPr marL="0" indent="0"/>
            <a:r>
              <a:rPr lang="en-IE" b="1" dirty="0"/>
              <a:t>1980s - Today:</a:t>
            </a:r>
            <a:r>
              <a:rPr lang="en-IE" dirty="0"/>
              <a:t> The use of Digital Image Processing techniques has exploded and they are now used for all kinds of tasks in all kinds of areas</a:t>
            </a:r>
          </a:p>
          <a:p>
            <a:pPr lvl="1"/>
            <a:r>
              <a:rPr lang="en-IE" dirty="0">
                <a:ea typeface="ＭＳ Ｐゴシック" pitchFamily="-110" charset="-128"/>
              </a:rPr>
              <a:t>Image enhancement/restoration</a:t>
            </a:r>
          </a:p>
          <a:p>
            <a:pPr lvl="1"/>
            <a:r>
              <a:rPr lang="en-IE" dirty="0">
                <a:ea typeface="ＭＳ Ｐゴシック" pitchFamily="-110" charset="-128"/>
              </a:rPr>
              <a:t>Artistic effects</a:t>
            </a:r>
          </a:p>
          <a:p>
            <a:pPr lvl="1"/>
            <a:r>
              <a:rPr lang="en-IE" dirty="0">
                <a:ea typeface="ＭＳ Ｐゴシック" pitchFamily="-110" charset="-128"/>
              </a:rPr>
              <a:t>Medical visualisation</a:t>
            </a:r>
          </a:p>
          <a:p>
            <a:pPr lvl="1"/>
            <a:r>
              <a:rPr lang="en-IE" dirty="0">
                <a:ea typeface="ＭＳ Ｐゴシック" pitchFamily="-110" charset="-128"/>
              </a:rPr>
              <a:t>Industrial inspection</a:t>
            </a:r>
          </a:p>
          <a:p>
            <a:pPr lvl="1"/>
            <a:r>
              <a:rPr lang="en-IE" dirty="0">
                <a:ea typeface="ＭＳ Ｐゴシック" pitchFamily="-110" charset="-128"/>
              </a:rPr>
              <a:t>Law enforcement</a:t>
            </a:r>
          </a:p>
          <a:p>
            <a:pPr lvl="1"/>
            <a:r>
              <a:rPr lang="en-IE" dirty="0">
                <a:ea typeface="ＭＳ Ｐゴシック" pitchFamily="-110" charset="-128"/>
              </a:rPr>
              <a:t>Human computer interfaces</a:t>
            </a:r>
            <a:endParaRPr lang="en-US" dirty="0">
              <a:ea typeface="ＭＳ Ｐゴシック" pitchFamily="-110" charset="-128"/>
            </a:endParaRPr>
          </a:p>
          <a:p>
            <a:pPr>
              <a:lnSpc>
                <a:spcPct val="100000"/>
              </a:lnSpc>
            </a:pPr>
            <a:endParaRPr lang="en-US" dirty="0"/>
          </a:p>
        </p:txBody>
      </p:sp>
      <p:sp>
        <p:nvSpPr>
          <p:cNvPr id="4" name="Title 3"/>
          <p:cNvSpPr>
            <a:spLocks noGrp="1"/>
          </p:cNvSpPr>
          <p:nvPr>
            <p:ph type="title"/>
          </p:nvPr>
        </p:nvSpPr>
        <p:spPr>
          <a:xfrm>
            <a:off x="1069848" y="259485"/>
            <a:ext cx="10058400" cy="1609344"/>
          </a:xfrm>
        </p:spPr>
        <p:txBody>
          <a:bodyPr/>
          <a:lstStyle/>
          <a:p>
            <a:r>
              <a:rPr lang="en-US" dirty="0" smtClean="0"/>
              <a:t>HISTORY OF IMAGE PROCESSING</a:t>
            </a:r>
            <a:endParaRPr lang="en-US" dirty="0"/>
          </a:p>
        </p:txBody>
      </p:sp>
      <p:grpSp>
        <p:nvGrpSpPr>
          <p:cNvPr id="10" name="Group 14"/>
          <p:cNvGrpSpPr>
            <a:grpSpLocks/>
          </p:cNvGrpSpPr>
          <p:nvPr/>
        </p:nvGrpSpPr>
        <p:grpSpPr bwMode="auto">
          <a:xfrm>
            <a:off x="7870665" y="4339160"/>
            <a:ext cx="4243056" cy="1846733"/>
            <a:chOff x="1695" y="2986"/>
            <a:chExt cx="3065" cy="1334"/>
          </a:xfrm>
        </p:grpSpPr>
        <p:pic>
          <p:nvPicPr>
            <p:cNvPr id="11" name="Picture 10"/>
            <p:cNvPicPr>
              <a:picLocks noChangeAspect="1" noChangeArrowheads="1"/>
            </p:cNvPicPr>
            <p:nvPr/>
          </p:nvPicPr>
          <p:blipFill>
            <a:blip r:embed="rId2" cstate="print"/>
            <a:srcRect l="19980" r="40210" b="50188"/>
            <a:stretch>
              <a:fillRect/>
            </a:stretch>
          </p:blipFill>
          <p:spPr bwMode="auto">
            <a:xfrm>
              <a:off x="1695" y="2991"/>
              <a:ext cx="1321" cy="1325"/>
            </a:xfrm>
            <a:prstGeom prst="rect">
              <a:avLst/>
            </a:prstGeom>
            <a:noFill/>
            <a:ln w="9525">
              <a:noFill/>
              <a:miter lim="800000"/>
              <a:headEnd/>
              <a:tailEnd/>
            </a:ln>
          </p:spPr>
        </p:pic>
        <p:pic>
          <p:nvPicPr>
            <p:cNvPr id="12" name="Picture 9"/>
            <p:cNvPicPr>
              <a:picLocks noChangeAspect="1" noChangeArrowheads="1"/>
            </p:cNvPicPr>
            <p:nvPr/>
          </p:nvPicPr>
          <p:blipFill>
            <a:blip r:embed="rId2" cstate="print"/>
            <a:srcRect l="59715" t="49875"/>
            <a:stretch>
              <a:fillRect/>
            </a:stretch>
          </p:blipFill>
          <p:spPr bwMode="auto">
            <a:xfrm>
              <a:off x="3423" y="2986"/>
              <a:ext cx="1337" cy="1334"/>
            </a:xfrm>
            <a:prstGeom prst="rect">
              <a:avLst/>
            </a:prstGeom>
            <a:noFill/>
            <a:ln w="9525">
              <a:noFill/>
              <a:miter lim="800000"/>
              <a:headEnd/>
              <a:tailEnd/>
            </a:ln>
          </p:spPr>
        </p:pic>
        <p:sp>
          <p:nvSpPr>
            <p:cNvPr id="13" name="AutoShape 10"/>
            <p:cNvSpPr>
              <a:spLocks noChangeArrowheads="1"/>
            </p:cNvSpPr>
            <p:nvPr/>
          </p:nvSpPr>
          <p:spPr bwMode="auto">
            <a:xfrm>
              <a:off x="3053" y="3542"/>
              <a:ext cx="343" cy="222"/>
            </a:xfrm>
            <a:prstGeom prst="rightArrow">
              <a:avLst>
                <a:gd name="adj1" fmla="val 50000"/>
                <a:gd name="adj2" fmla="val 38626"/>
              </a:avLst>
            </a:prstGeom>
            <a:solidFill>
              <a:schemeClr val="accent2"/>
            </a:solidFill>
            <a:ln w="12700">
              <a:solidFill>
                <a:schemeClr val="tx1"/>
              </a:solidFill>
              <a:miter lim="800000"/>
              <a:headEnd/>
              <a:tailEnd/>
            </a:ln>
          </p:spPr>
          <p:txBody>
            <a:bodyPr wrap="none" anchor="ctr"/>
            <a:lstStyle/>
            <a:p>
              <a:endParaRPr lang="en-GB"/>
            </a:p>
          </p:txBody>
        </p:sp>
      </p:grpSp>
      <p:grpSp>
        <p:nvGrpSpPr>
          <p:cNvPr id="14" name="Group 13"/>
          <p:cNvGrpSpPr>
            <a:grpSpLocks/>
          </p:cNvGrpSpPr>
          <p:nvPr/>
        </p:nvGrpSpPr>
        <p:grpSpPr bwMode="auto">
          <a:xfrm>
            <a:off x="7870665" y="2439849"/>
            <a:ext cx="3921882" cy="1633541"/>
            <a:chOff x="1805" y="1810"/>
            <a:chExt cx="2833" cy="1180"/>
          </a:xfrm>
        </p:grpSpPr>
        <p:pic>
          <p:nvPicPr>
            <p:cNvPr id="15" name="Picture 5"/>
            <p:cNvPicPr>
              <a:picLocks noChangeAspect="1" noChangeArrowheads="1"/>
            </p:cNvPicPr>
            <p:nvPr/>
          </p:nvPicPr>
          <p:blipFill>
            <a:blip r:embed="rId3" cstate="print"/>
            <a:srcRect r="66150" b="29172"/>
            <a:stretch>
              <a:fillRect/>
            </a:stretch>
          </p:blipFill>
          <p:spPr bwMode="auto">
            <a:xfrm>
              <a:off x="1805" y="1810"/>
              <a:ext cx="1231" cy="1180"/>
            </a:xfrm>
            <a:prstGeom prst="rect">
              <a:avLst/>
            </a:prstGeom>
            <a:noFill/>
            <a:ln w="9525">
              <a:noFill/>
              <a:miter lim="800000"/>
              <a:headEnd/>
              <a:tailEnd/>
            </a:ln>
          </p:spPr>
        </p:pic>
        <p:pic>
          <p:nvPicPr>
            <p:cNvPr id="16" name="Picture 8"/>
            <p:cNvPicPr>
              <a:picLocks noChangeAspect="1" noChangeArrowheads="1"/>
            </p:cNvPicPr>
            <p:nvPr/>
          </p:nvPicPr>
          <p:blipFill>
            <a:blip r:embed="rId3" cstate="print"/>
            <a:srcRect l="66376" r="224" b="29172"/>
            <a:stretch>
              <a:fillRect/>
            </a:stretch>
          </p:blipFill>
          <p:spPr bwMode="auto">
            <a:xfrm>
              <a:off x="3423" y="1810"/>
              <a:ext cx="1215" cy="1180"/>
            </a:xfrm>
            <a:prstGeom prst="rect">
              <a:avLst/>
            </a:prstGeom>
            <a:noFill/>
            <a:ln w="9525">
              <a:noFill/>
              <a:miter lim="800000"/>
              <a:headEnd/>
              <a:tailEnd/>
            </a:ln>
          </p:spPr>
        </p:pic>
        <p:sp>
          <p:nvSpPr>
            <p:cNvPr id="17" name="AutoShape 11"/>
            <p:cNvSpPr>
              <a:spLocks noChangeArrowheads="1"/>
            </p:cNvSpPr>
            <p:nvPr/>
          </p:nvSpPr>
          <p:spPr bwMode="auto">
            <a:xfrm>
              <a:off x="3054" y="2289"/>
              <a:ext cx="343" cy="222"/>
            </a:xfrm>
            <a:prstGeom prst="rightArrow">
              <a:avLst>
                <a:gd name="adj1" fmla="val 50000"/>
                <a:gd name="adj2" fmla="val 38626"/>
              </a:avLst>
            </a:prstGeom>
            <a:solidFill>
              <a:schemeClr val="accent2"/>
            </a:solidFill>
            <a:ln w="12700">
              <a:solidFill>
                <a:schemeClr val="tx1"/>
              </a:solidFill>
              <a:miter lim="800000"/>
              <a:headEnd/>
              <a:tailEnd/>
            </a:ln>
          </p:spPr>
          <p:txBody>
            <a:bodyPr wrap="none" anchor="ctr"/>
            <a:lstStyle/>
            <a:p>
              <a:endParaRPr lang="en-GB"/>
            </a:p>
          </p:txBody>
        </p:sp>
      </p:grpSp>
      <p:grpSp>
        <p:nvGrpSpPr>
          <p:cNvPr id="18" name="Group 16"/>
          <p:cNvGrpSpPr>
            <a:grpSpLocks/>
          </p:cNvGrpSpPr>
          <p:nvPr/>
        </p:nvGrpSpPr>
        <p:grpSpPr bwMode="auto">
          <a:xfrm>
            <a:off x="5360133" y="2439849"/>
            <a:ext cx="2228815" cy="3441512"/>
            <a:chOff x="535" y="1813"/>
            <a:chExt cx="1610" cy="2486"/>
          </a:xfrm>
        </p:grpSpPr>
        <p:pic>
          <p:nvPicPr>
            <p:cNvPr id="19" name="Picture 6"/>
            <p:cNvPicPr>
              <a:picLocks noChangeAspect="1" noChangeArrowheads="1"/>
            </p:cNvPicPr>
            <p:nvPr/>
          </p:nvPicPr>
          <p:blipFill>
            <a:blip r:embed="rId4" cstate="print"/>
            <a:srcRect r="60216" b="51291"/>
            <a:stretch>
              <a:fillRect/>
            </a:stretch>
          </p:blipFill>
          <p:spPr bwMode="auto">
            <a:xfrm>
              <a:off x="545" y="1813"/>
              <a:ext cx="1589" cy="1094"/>
            </a:xfrm>
            <a:prstGeom prst="rect">
              <a:avLst/>
            </a:prstGeom>
            <a:noFill/>
            <a:ln w="9525">
              <a:noFill/>
              <a:miter lim="800000"/>
              <a:headEnd/>
              <a:tailEnd/>
            </a:ln>
          </p:spPr>
        </p:pic>
        <p:pic>
          <p:nvPicPr>
            <p:cNvPr id="20" name="Picture 7"/>
            <p:cNvPicPr>
              <a:picLocks noChangeAspect="1" noChangeArrowheads="1"/>
            </p:cNvPicPr>
            <p:nvPr/>
          </p:nvPicPr>
          <p:blipFill>
            <a:blip r:embed="rId4" cstate="print"/>
            <a:srcRect l="39458" t="48575" r="20232" b="2271"/>
            <a:stretch>
              <a:fillRect/>
            </a:stretch>
          </p:blipFill>
          <p:spPr bwMode="auto">
            <a:xfrm>
              <a:off x="535" y="3195"/>
              <a:ext cx="1610" cy="1104"/>
            </a:xfrm>
            <a:prstGeom prst="rect">
              <a:avLst/>
            </a:prstGeom>
            <a:noFill/>
            <a:ln w="9525">
              <a:noFill/>
              <a:miter lim="800000"/>
              <a:headEnd/>
              <a:tailEnd/>
            </a:ln>
          </p:spPr>
        </p:pic>
        <p:sp>
          <p:nvSpPr>
            <p:cNvPr id="21" name="AutoShape 15"/>
            <p:cNvSpPr>
              <a:spLocks noChangeArrowheads="1"/>
            </p:cNvSpPr>
            <p:nvPr/>
          </p:nvSpPr>
          <p:spPr bwMode="auto">
            <a:xfrm>
              <a:off x="1198" y="2941"/>
              <a:ext cx="283" cy="252"/>
            </a:xfrm>
            <a:prstGeom prst="downArrow">
              <a:avLst>
                <a:gd name="adj1" fmla="val 50000"/>
                <a:gd name="adj2" fmla="val 25000"/>
              </a:avLst>
            </a:prstGeom>
            <a:solidFill>
              <a:schemeClr val="accent2">
                <a:alpha val="89803"/>
              </a:schemeClr>
            </a:solidFill>
            <a:ln w="9525">
              <a:solidFill>
                <a:schemeClr val="tx1"/>
              </a:solidFill>
              <a:miter lim="800000"/>
              <a:headEnd/>
              <a:tailEnd/>
            </a:ln>
          </p:spPr>
          <p:txBody>
            <a:bodyPr vert="eaVert" wrap="none" anchor="ctr"/>
            <a:lstStyle/>
            <a:p>
              <a:endParaRPr lang="en-GB"/>
            </a:p>
          </p:txBody>
        </p:sp>
      </p:grpSp>
    </p:spTree>
    <p:extLst>
      <p:ext uri="{BB962C8B-B14F-4D97-AF65-F5344CB8AC3E}">
        <p14:creationId xmlns:p14="http://schemas.microsoft.com/office/powerpoint/2010/main" val="4195157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7127" y="1225295"/>
            <a:ext cx="9733519" cy="2755033"/>
          </a:xfrm>
        </p:spPr>
        <p:txBody>
          <a:bodyPr>
            <a:normAutofit/>
          </a:bodyPr>
          <a:lstStyle/>
          <a:p>
            <a:r>
              <a:rPr lang="en-US" sz="5400" dirty="0" smtClean="0"/>
              <a:t>KEY STAGES OF </a:t>
            </a:r>
            <a:br>
              <a:rPr lang="en-US" sz="5400" dirty="0" smtClean="0"/>
            </a:br>
            <a:r>
              <a:rPr lang="en-US" sz="5400" dirty="0" smtClean="0"/>
              <a:t>DIGITAL IMAGE PROCESSING</a:t>
            </a:r>
            <a:endParaRPr lang="en-US" sz="5400" dirty="0"/>
          </a:p>
        </p:txBody>
      </p:sp>
    </p:spTree>
    <p:extLst>
      <p:ext uri="{BB962C8B-B14F-4D97-AF65-F5344CB8AC3E}">
        <p14:creationId xmlns:p14="http://schemas.microsoft.com/office/powerpoint/2010/main" val="16158252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613" y="188797"/>
            <a:ext cx="10058400" cy="1609344"/>
          </a:xfrm>
        </p:spPr>
        <p:txBody>
          <a:bodyPr/>
          <a:lstStyle/>
          <a:p>
            <a:r>
              <a:rPr lang="en-US" dirty="0" smtClean="0"/>
              <a:t>KEY STAGES OF DIP</a:t>
            </a:r>
            <a:endParaRPr lang="en-US" dirty="0"/>
          </a:p>
        </p:txBody>
      </p:sp>
      <p:pic>
        <p:nvPicPr>
          <p:cNvPr id="3" name="Picture 2"/>
          <p:cNvPicPr>
            <a:picLocks noChangeAspect="1"/>
          </p:cNvPicPr>
          <p:nvPr/>
        </p:nvPicPr>
        <p:blipFill>
          <a:blip r:embed="rId2"/>
          <a:stretch>
            <a:fillRect/>
          </a:stretch>
        </p:blipFill>
        <p:spPr>
          <a:xfrm>
            <a:off x="2857307" y="1501123"/>
            <a:ext cx="5959801" cy="4959934"/>
          </a:xfrm>
          <a:prstGeom prst="rect">
            <a:avLst/>
          </a:prstGeom>
        </p:spPr>
      </p:pic>
    </p:spTree>
    <p:extLst>
      <p:ext uri="{BB962C8B-B14F-4D97-AF65-F5344CB8AC3E}">
        <p14:creationId xmlns:p14="http://schemas.microsoft.com/office/powerpoint/2010/main" val="21372186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ACQUISITION</a:t>
            </a:r>
            <a:endParaRPr lang="en-US" dirty="0"/>
          </a:p>
        </p:txBody>
      </p:sp>
      <p:sp>
        <p:nvSpPr>
          <p:cNvPr id="3" name="Content Placeholder 2"/>
          <p:cNvSpPr>
            <a:spLocks noGrp="1"/>
          </p:cNvSpPr>
          <p:nvPr>
            <p:ph idx="1"/>
          </p:nvPr>
        </p:nvSpPr>
        <p:spPr/>
        <p:txBody>
          <a:bodyPr/>
          <a:lstStyle/>
          <a:p>
            <a:r>
              <a:rPr lang="en-US" dirty="0"/>
              <a:t>This is the first step or process of the fundamental steps of digital image processing. </a:t>
            </a:r>
            <a:endParaRPr lang="en-US" dirty="0" smtClean="0"/>
          </a:p>
          <a:p>
            <a:r>
              <a:rPr lang="en-US" dirty="0" smtClean="0"/>
              <a:t>Image</a:t>
            </a:r>
            <a:r>
              <a:rPr lang="en-US" dirty="0"/>
              <a:t> acquisition could be as simple as being given an image that is already in digital form. </a:t>
            </a:r>
            <a:endParaRPr lang="en-US" dirty="0" smtClean="0"/>
          </a:p>
          <a:p>
            <a:r>
              <a:rPr lang="en-US" dirty="0" smtClean="0"/>
              <a:t>Involves </a:t>
            </a:r>
            <a:r>
              <a:rPr lang="en-US" dirty="0"/>
              <a:t>preprocessing, such as scaling etc.</a:t>
            </a:r>
          </a:p>
          <a:p>
            <a:endParaRPr lang="en-US" dirty="0"/>
          </a:p>
        </p:txBody>
      </p:sp>
      <p:sp>
        <p:nvSpPr>
          <p:cNvPr id="4" name="object 3"/>
          <p:cNvSpPr/>
          <p:nvPr/>
        </p:nvSpPr>
        <p:spPr>
          <a:xfrm>
            <a:off x="1120701" y="4514932"/>
            <a:ext cx="1959903" cy="1284931"/>
          </a:xfrm>
          <a:prstGeom prst="rect">
            <a:avLst/>
          </a:prstGeom>
          <a:blipFill>
            <a:blip r:embed="rId2" cstate="print"/>
            <a:stretch>
              <a:fillRect/>
            </a:stretch>
          </a:blipFill>
        </p:spPr>
        <p:txBody>
          <a:bodyPr wrap="square" lIns="0" tIns="0" rIns="0" bIns="0" rtlCol="0"/>
          <a:lstStyle/>
          <a:p>
            <a:endParaRPr/>
          </a:p>
        </p:txBody>
      </p:sp>
      <p:sp>
        <p:nvSpPr>
          <p:cNvPr id="5" name="object 4"/>
          <p:cNvSpPr/>
          <p:nvPr/>
        </p:nvSpPr>
        <p:spPr>
          <a:xfrm>
            <a:off x="7150594" y="4328588"/>
            <a:ext cx="1720890" cy="1410174"/>
          </a:xfrm>
          <a:prstGeom prst="rect">
            <a:avLst/>
          </a:prstGeom>
          <a:blipFill>
            <a:blip r:embed="rId3" cstate="print"/>
            <a:stretch>
              <a:fillRect/>
            </a:stretch>
          </a:blipFill>
        </p:spPr>
        <p:txBody>
          <a:bodyPr wrap="square" lIns="0" tIns="0" rIns="0" bIns="0" rtlCol="0"/>
          <a:lstStyle/>
          <a:p>
            <a:endParaRPr/>
          </a:p>
        </p:txBody>
      </p:sp>
      <p:sp>
        <p:nvSpPr>
          <p:cNvPr id="6" name="object 5"/>
          <p:cNvSpPr/>
          <p:nvPr/>
        </p:nvSpPr>
        <p:spPr>
          <a:xfrm>
            <a:off x="8789281" y="4065362"/>
            <a:ext cx="1792594" cy="1792594"/>
          </a:xfrm>
          <a:prstGeom prst="rect">
            <a:avLst/>
          </a:prstGeom>
          <a:blipFill>
            <a:blip r:embed="rId4" cstate="print"/>
            <a:stretch>
              <a:fillRect/>
            </a:stretch>
          </a:blipFill>
        </p:spPr>
        <p:txBody>
          <a:bodyPr wrap="square" lIns="0" tIns="0" rIns="0" bIns="0" rtlCol="0"/>
          <a:lstStyle/>
          <a:p>
            <a:endParaRPr/>
          </a:p>
        </p:txBody>
      </p:sp>
      <p:sp>
        <p:nvSpPr>
          <p:cNvPr id="7" name="object 6"/>
          <p:cNvSpPr/>
          <p:nvPr/>
        </p:nvSpPr>
        <p:spPr>
          <a:xfrm>
            <a:off x="3390457" y="5623282"/>
            <a:ext cx="1439528" cy="959799"/>
          </a:xfrm>
          <a:prstGeom prst="rect">
            <a:avLst/>
          </a:prstGeom>
          <a:blipFill>
            <a:blip r:embed="rId5" cstate="print"/>
            <a:stretch>
              <a:fillRect/>
            </a:stretch>
          </a:blipFill>
        </p:spPr>
        <p:txBody>
          <a:bodyPr wrap="square" lIns="0" tIns="0" rIns="0" bIns="0" rtlCol="0"/>
          <a:lstStyle/>
          <a:p>
            <a:endParaRPr/>
          </a:p>
        </p:txBody>
      </p:sp>
      <p:sp>
        <p:nvSpPr>
          <p:cNvPr id="8" name="object 7"/>
          <p:cNvSpPr/>
          <p:nvPr/>
        </p:nvSpPr>
        <p:spPr>
          <a:xfrm>
            <a:off x="3869274" y="4206778"/>
            <a:ext cx="1482351" cy="1051655"/>
          </a:xfrm>
          <a:prstGeom prst="rect">
            <a:avLst/>
          </a:prstGeom>
          <a:blipFill>
            <a:blip r:embed="rId6" cstate="print"/>
            <a:stretch>
              <a:fillRect/>
            </a:stretch>
          </a:blipFill>
        </p:spPr>
        <p:txBody>
          <a:bodyPr wrap="square" lIns="0" tIns="0" rIns="0" bIns="0" rtlCol="0"/>
          <a:lstStyle/>
          <a:p>
            <a:endParaRPr/>
          </a:p>
        </p:txBody>
      </p:sp>
      <p:sp>
        <p:nvSpPr>
          <p:cNvPr id="9" name="object 8"/>
          <p:cNvSpPr/>
          <p:nvPr/>
        </p:nvSpPr>
        <p:spPr>
          <a:xfrm>
            <a:off x="5791296" y="5317273"/>
            <a:ext cx="1183590" cy="1237129"/>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9449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ENHANCEMENT</a:t>
            </a:r>
            <a:endParaRPr lang="en-US" dirty="0"/>
          </a:p>
        </p:txBody>
      </p:sp>
      <p:sp>
        <p:nvSpPr>
          <p:cNvPr id="3" name="Content Placeholder 2"/>
          <p:cNvSpPr>
            <a:spLocks noGrp="1"/>
          </p:cNvSpPr>
          <p:nvPr>
            <p:ph idx="1"/>
          </p:nvPr>
        </p:nvSpPr>
        <p:spPr>
          <a:xfrm>
            <a:off x="1069848" y="2121408"/>
            <a:ext cx="6124328" cy="4050792"/>
          </a:xfrm>
        </p:spPr>
        <p:txBody>
          <a:bodyPr/>
          <a:lstStyle/>
          <a:p>
            <a:r>
              <a:rPr lang="en-US" dirty="0" smtClean="0"/>
              <a:t>To bring </a:t>
            </a:r>
            <a:r>
              <a:rPr lang="en-US" dirty="0"/>
              <a:t>out detail that is obscured, or simply to highlight certain features of interest in an </a:t>
            </a:r>
            <a:r>
              <a:rPr lang="en-US" dirty="0" smtClean="0"/>
              <a:t>image such </a:t>
            </a:r>
            <a:r>
              <a:rPr lang="en-US" dirty="0"/>
              <a:t>as, changing brightness &amp; contrast etc.</a:t>
            </a:r>
          </a:p>
          <a:p>
            <a:r>
              <a:rPr lang="en-GB" dirty="0" smtClean="0"/>
              <a:t>Process </a:t>
            </a:r>
            <a:r>
              <a:rPr lang="en-GB" dirty="0"/>
              <a:t>an image to produce a better result that is suitable for a particular  application. Tasks involve:</a:t>
            </a:r>
          </a:p>
          <a:p>
            <a:pPr lvl="1">
              <a:buFont typeface="Arial" pitchFamily="34" charset="0"/>
              <a:buChar char="•"/>
            </a:pPr>
            <a:r>
              <a:rPr lang="en-GB" dirty="0"/>
              <a:t>Sharpening or de-blurring an out of focus image</a:t>
            </a:r>
          </a:p>
          <a:p>
            <a:pPr lvl="1">
              <a:buFont typeface="Arial" pitchFamily="34" charset="0"/>
              <a:buChar char="•"/>
            </a:pPr>
            <a:r>
              <a:rPr lang="en-GB" dirty="0"/>
              <a:t>Highlighting edges</a:t>
            </a:r>
          </a:p>
          <a:p>
            <a:pPr lvl="1">
              <a:buFont typeface="Arial" pitchFamily="34" charset="0"/>
              <a:buChar char="•"/>
            </a:pPr>
            <a:r>
              <a:rPr lang="en-GB" dirty="0"/>
              <a:t>Improving image contrast ; brightening an image</a:t>
            </a:r>
          </a:p>
          <a:p>
            <a:pPr lvl="1">
              <a:buFont typeface="Arial" pitchFamily="34" charset="0"/>
              <a:buChar char="•"/>
            </a:pPr>
            <a:r>
              <a:rPr lang="en-GB" dirty="0"/>
              <a:t>Removing noise</a:t>
            </a:r>
          </a:p>
          <a:p>
            <a:endParaRPr lang="en-US" dirty="0"/>
          </a:p>
        </p:txBody>
      </p:sp>
      <p:sp>
        <p:nvSpPr>
          <p:cNvPr id="4" name="object 3"/>
          <p:cNvSpPr/>
          <p:nvPr/>
        </p:nvSpPr>
        <p:spPr>
          <a:xfrm>
            <a:off x="7301753" y="4401671"/>
            <a:ext cx="3913654" cy="168588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301753" y="1851212"/>
            <a:ext cx="3913654" cy="227703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2524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RESTORATION</a:t>
            </a:r>
            <a:endParaRPr lang="en-US" dirty="0"/>
          </a:p>
        </p:txBody>
      </p:sp>
      <p:sp>
        <p:nvSpPr>
          <p:cNvPr id="3" name="Content Placeholder 2"/>
          <p:cNvSpPr>
            <a:spLocks noGrp="1"/>
          </p:cNvSpPr>
          <p:nvPr>
            <p:ph idx="1"/>
          </p:nvPr>
        </p:nvSpPr>
        <p:spPr>
          <a:xfrm>
            <a:off x="1069848" y="1882588"/>
            <a:ext cx="10058400" cy="4289612"/>
          </a:xfrm>
        </p:spPr>
        <p:txBody>
          <a:bodyPr/>
          <a:lstStyle/>
          <a:p>
            <a:pPr marL="355600" marR="360045" indent="-342900">
              <a:lnSpc>
                <a:spcPct val="100000"/>
              </a:lnSpc>
              <a:spcBef>
                <a:spcPts val="100"/>
              </a:spcBef>
              <a:buFont typeface="Arial"/>
              <a:buChar char="•"/>
              <a:tabLst>
                <a:tab pos="354965" algn="l"/>
                <a:tab pos="355600" algn="l"/>
              </a:tabLst>
            </a:pPr>
            <a:r>
              <a:rPr lang="en-US" sz="2400" spc="-5" dirty="0">
                <a:latin typeface="Times New Roman"/>
                <a:cs typeface="Times New Roman"/>
              </a:rPr>
              <a:t>Image </a:t>
            </a:r>
            <a:r>
              <a:rPr lang="en-US" sz="2400" dirty="0">
                <a:latin typeface="Times New Roman"/>
                <a:cs typeface="Times New Roman"/>
              </a:rPr>
              <a:t>restoration </a:t>
            </a:r>
            <a:r>
              <a:rPr lang="en-US" sz="2400" spc="-5" dirty="0">
                <a:latin typeface="Times New Roman"/>
                <a:cs typeface="Times New Roman"/>
              </a:rPr>
              <a:t>attempts </a:t>
            </a:r>
            <a:r>
              <a:rPr lang="en-US" sz="2400" dirty="0">
                <a:latin typeface="Times New Roman"/>
                <a:cs typeface="Times New Roman"/>
              </a:rPr>
              <a:t>to restore </a:t>
            </a:r>
            <a:r>
              <a:rPr lang="en-US" sz="2400" spc="-5" dirty="0">
                <a:latin typeface="Times New Roman"/>
                <a:cs typeface="Times New Roman"/>
              </a:rPr>
              <a:t>images </a:t>
            </a:r>
            <a:r>
              <a:rPr lang="en-US" sz="2400" dirty="0">
                <a:latin typeface="Times New Roman"/>
                <a:cs typeface="Times New Roman"/>
              </a:rPr>
              <a:t>that have</a:t>
            </a:r>
            <a:r>
              <a:rPr lang="en-US" sz="2400" spc="-105" dirty="0">
                <a:latin typeface="Times New Roman"/>
                <a:cs typeface="Times New Roman"/>
              </a:rPr>
              <a:t> </a:t>
            </a:r>
            <a:r>
              <a:rPr lang="en-US" sz="2400" dirty="0">
                <a:latin typeface="Times New Roman"/>
                <a:cs typeface="Times New Roman"/>
              </a:rPr>
              <a:t>been  degraded</a:t>
            </a:r>
          </a:p>
          <a:p>
            <a:pPr marL="756285" lvl="1" indent="-286385">
              <a:lnSpc>
                <a:spcPct val="100000"/>
              </a:lnSpc>
              <a:spcBef>
                <a:spcPts val="2020"/>
              </a:spcBef>
              <a:buFont typeface="Wingdings"/>
              <a:buChar char=""/>
              <a:tabLst>
                <a:tab pos="756920" algn="l"/>
              </a:tabLst>
            </a:pPr>
            <a:r>
              <a:rPr lang="en-US" sz="2400" dirty="0">
                <a:latin typeface="Times New Roman"/>
                <a:cs typeface="Times New Roman"/>
              </a:rPr>
              <a:t>Identify the degradation </a:t>
            </a:r>
            <a:r>
              <a:rPr lang="en-US" sz="2400" spc="-5" dirty="0">
                <a:latin typeface="Times New Roman"/>
                <a:cs typeface="Times New Roman"/>
              </a:rPr>
              <a:t>process </a:t>
            </a:r>
            <a:r>
              <a:rPr lang="en-US" sz="2400" dirty="0">
                <a:latin typeface="Times New Roman"/>
                <a:cs typeface="Times New Roman"/>
              </a:rPr>
              <a:t>and </a:t>
            </a:r>
            <a:r>
              <a:rPr lang="en-US" sz="2400" spc="-5" dirty="0">
                <a:latin typeface="Times New Roman"/>
                <a:cs typeface="Times New Roman"/>
              </a:rPr>
              <a:t>attempt </a:t>
            </a:r>
            <a:r>
              <a:rPr lang="en-US" sz="2400" dirty="0">
                <a:latin typeface="Times New Roman"/>
                <a:cs typeface="Times New Roman"/>
              </a:rPr>
              <a:t>to reverse</a:t>
            </a:r>
            <a:r>
              <a:rPr lang="en-US" sz="2400" spc="-145" dirty="0">
                <a:latin typeface="Times New Roman"/>
                <a:cs typeface="Times New Roman"/>
              </a:rPr>
              <a:t> </a:t>
            </a:r>
            <a:r>
              <a:rPr lang="en-US" sz="2400" dirty="0">
                <a:latin typeface="Times New Roman"/>
                <a:cs typeface="Times New Roman"/>
              </a:rPr>
              <a:t>it.</a:t>
            </a:r>
          </a:p>
          <a:p>
            <a:pPr marL="756285" lvl="1" indent="-286385">
              <a:lnSpc>
                <a:spcPct val="100000"/>
              </a:lnSpc>
              <a:spcBef>
                <a:spcPts val="2014"/>
              </a:spcBef>
              <a:buFont typeface="Wingdings"/>
              <a:buChar char=""/>
              <a:tabLst>
                <a:tab pos="756920" algn="l"/>
              </a:tabLst>
            </a:pPr>
            <a:r>
              <a:rPr lang="en-US" sz="2400" spc="-5" dirty="0">
                <a:latin typeface="Times New Roman"/>
                <a:cs typeface="Times New Roman"/>
              </a:rPr>
              <a:t>Almost Similar </a:t>
            </a:r>
            <a:r>
              <a:rPr lang="en-US" sz="2400" dirty="0">
                <a:latin typeface="Times New Roman"/>
                <a:cs typeface="Times New Roman"/>
              </a:rPr>
              <a:t>to </a:t>
            </a:r>
            <a:r>
              <a:rPr lang="en-US" sz="2400" spc="-5" dirty="0">
                <a:latin typeface="Times New Roman"/>
                <a:cs typeface="Times New Roman"/>
              </a:rPr>
              <a:t>image enhancement, </a:t>
            </a:r>
            <a:r>
              <a:rPr lang="en-US" sz="2400" dirty="0">
                <a:latin typeface="Times New Roman"/>
                <a:cs typeface="Times New Roman"/>
              </a:rPr>
              <a:t>but </a:t>
            </a:r>
            <a:r>
              <a:rPr lang="en-US" sz="2400" spc="-5" dirty="0">
                <a:latin typeface="Times New Roman"/>
                <a:cs typeface="Times New Roman"/>
              </a:rPr>
              <a:t>more</a:t>
            </a:r>
            <a:r>
              <a:rPr lang="en-US" sz="2400" spc="-25" dirty="0">
                <a:latin typeface="Times New Roman"/>
                <a:cs typeface="Times New Roman"/>
              </a:rPr>
              <a:t> </a:t>
            </a:r>
            <a:r>
              <a:rPr lang="en-US" sz="2400" dirty="0">
                <a:latin typeface="Times New Roman"/>
                <a:cs typeface="Times New Roman"/>
              </a:rPr>
              <a:t>objective</a:t>
            </a:r>
            <a:endParaRPr lang="en-US" dirty="0"/>
          </a:p>
        </p:txBody>
      </p:sp>
      <p:sp>
        <p:nvSpPr>
          <p:cNvPr id="4" name="object 4"/>
          <p:cNvSpPr/>
          <p:nvPr/>
        </p:nvSpPr>
        <p:spPr>
          <a:xfrm>
            <a:off x="2349559" y="3975990"/>
            <a:ext cx="2500879" cy="1886736"/>
          </a:xfrm>
          <a:prstGeom prst="rect">
            <a:avLst/>
          </a:prstGeom>
          <a:blipFill>
            <a:blip r:embed="rId2" cstate="print"/>
            <a:stretch>
              <a:fillRect/>
            </a:stretch>
          </a:blipFill>
        </p:spPr>
        <p:txBody>
          <a:bodyPr wrap="square" lIns="0" tIns="0" rIns="0" bIns="0" rtlCol="0"/>
          <a:lstStyle/>
          <a:p>
            <a:endParaRPr/>
          </a:p>
        </p:txBody>
      </p:sp>
      <p:sp>
        <p:nvSpPr>
          <p:cNvPr id="5" name="object 6"/>
          <p:cNvSpPr/>
          <p:nvPr/>
        </p:nvSpPr>
        <p:spPr>
          <a:xfrm>
            <a:off x="6328723" y="3975990"/>
            <a:ext cx="2496348" cy="1995043"/>
          </a:xfrm>
          <a:prstGeom prst="rect">
            <a:avLst/>
          </a:prstGeom>
          <a:blipFill>
            <a:blip r:embed="rId3" cstate="print"/>
            <a:stretch>
              <a:fillRect/>
            </a:stretch>
          </a:blipFill>
        </p:spPr>
        <p:txBody>
          <a:bodyPr wrap="square" lIns="0" tIns="0" rIns="0" bIns="0" rtlCol="0"/>
          <a:lstStyle/>
          <a:p>
            <a:endParaRPr/>
          </a:p>
        </p:txBody>
      </p:sp>
      <p:sp>
        <p:nvSpPr>
          <p:cNvPr id="6" name="object 8"/>
          <p:cNvSpPr/>
          <p:nvPr/>
        </p:nvSpPr>
        <p:spPr>
          <a:xfrm>
            <a:off x="5051612" y="4570350"/>
            <a:ext cx="1199388" cy="614172"/>
          </a:xfrm>
          <a:prstGeom prst="rect">
            <a:avLst/>
          </a:prstGeom>
          <a:blipFill>
            <a:blip r:embed="rId4" cstate="print"/>
            <a:stretch>
              <a:fillRect/>
            </a:stretch>
          </a:blipFill>
        </p:spPr>
        <p:txBody>
          <a:bodyPr wrap="square" lIns="0" tIns="0" rIns="0" bIns="0" rtlCol="0"/>
          <a:lstStyle/>
          <a:p>
            <a:endParaRPr/>
          </a:p>
        </p:txBody>
      </p:sp>
      <p:sp>
        <p:nvSpPr>
          <p:cNvPr id="7" name="object 10"/>
          <p:cNvSpPr txBox="1"/>
          <p:nvPr/>
        </p:nvSpPr>
        <p:spPr>
          <a:xfrm>
            <a:off x="2639247" y="6055132"/>
            <a:ext cx="219138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Fig: </a:t>
            </a:r>
            <a:r>
              <a:rPr sz="1800" spc="-5" dirty="0">
                <a:latin typeface="Comic Sans MS"/>
                <a:cs typeface="Comic Sans MS"/>
              </a:rPr>
              <a:t>Degraded</a:t>
            </a:r>
            <a:r>
              <a:rPr sz="1800" spc="-65" dirty="0">
                <a:latin typeface="Comic Sans MS"/>
                <a:cs typeface="Comic Sans MS"/>
              </a:rPr>
              <a:t> </a:t>
            </a:r>
            <a:r>
              <a:rPr sz="1800" spc="-5" dirty="0">
                <a:latin typeface="Comic Sans MS"/>
                <a:cs typeface="Comic Sans MS"/>
              </a:rPr>
              <a:t>image</a:t>
            </a:r>
            <a:endParaRPr sz="1800">
              <a:latin typeface="Comic Sans MS"/>
              <a:cs typeface="Comic Sans MS"/>
            </a:endParaRPr>
          </a:p>
        </p:txBody>
      </p:sp>
      <p:sp>
        <p:nvSpPr>
          <p:cNvPr id="8" name="object 11"/>
          <p:cNvSpPr txBox="1"/>
          <p:nvPr/>
        </p:nvSpPr>
        <p:spPr>
          <a:xfrm>
            <a:off x="6485441" y="6058485"/>
            <a:ext cx="213614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a:cs typeface="Comic Sans MS"/>
              </a:rPr>
              <a:t>Fig: </a:t>
            </a:r>
            <a:r>
              <a:rPr sz="1800" spc="-5" dirty="0">
                <a:latin typeface="Comic Sans MS"/>
                <a:cs typeface="Comic Sans MS"/>
              </a:rPr>
              <a:t>Restored</a:t>
            </a:r>
            <a:r>
              <a:rPr sz="1800" spc="-85" dirty="0">
                <a:latin typeface="Comic Sans MS"/>
                <a:cs typeface="Comic Sans MS"/>
              </a:rPr>
              <a:t> </a:t>
            </a:r>
            <a:r>
              <a:rPr sz="1800" spc="-5" dirty="0">
                <a:latin typeface="Comic Sans MS"/>
                <a:cs typeface="Comic Sans MS"/>
              </a:rPr>
              <a:t>image</a:t>
            </a:r>
            <a:endParaRPr sz="1800">
              <a:latin typeface="Comic Sans MS"/>
              <a:cs typeface="Comic Sans MS"/>
            </a:endParaRPr>
          </a:p>
        </p:txBody>
      </p:sp>
    </p:spTree>
    <p:extLst>
      <p:ext uri="{BB962C8B-B14F-4D97-AF65-F5344CB8AC3E}">
        <p14:creationId xmlns:p14="http://schemas.microsoft.com/office/powerpoint/2010/main" val="149532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111240" y="1284732"/>
            <a:ext cx="4261104" cy="46482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455664" y="1629155"/>
            <a:ext cx="3572256" cy="395935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411468" y="1584961"/>
            <a:ext cx="3660775" cy="4048125"/>
          </a:xfrm>
          <a:custGeom>
            <a:avLst/>
            <a:gdLst/>
            <a:ahLst/>
            <a:cxnLst/>
            <a:rect l="l" t="t" r="r" b="b"/>
            <a:pathLst>
              <a:path w="3660775" h="4048125">
                <a:moveTo>
                  <a:pt x="638810" y="0"/>
                </a:moveTo>
                <a:lnTo>
                  <a:pt x="3660648" y="0"/>
                </a:lnTo>
                <a:lnTo>
                  <a:pt x="3660648" y="3409696"/>
                </a:lnTo>
                <a:lnTo>
                  <a:pt x="3657346" y="3473577"/>
                </a:lnTo>
                <a:lnTo>
                  <a:pt x="3647948" y="3537077"/>
                </a:lnTo>
                <a:lnTo>
                  <a:pt x="3632073" y="3598672"/>
                </a:lnTo>
                <a:lnTo>
                  <a:pt x="3610356" y="3657600"/>
                </a:lnTo>
                <a:lnTo>
                  <a:pt x="3583559" y="3713353"/>
                </a:lnTo>
                <a:lnTo>
                  <a:pt x="3551555" y="3765804"/>
                </a:lnTo>
                <a:lnTo>
                  <a:pt x="3514979" y="3815206"/>
                </a:lnTo>
                <a:lnTo>
                  <a:pt x="3473450" y="3860927"/>
                </a:lnTo>
                <a:lnTo>
                  <a:pt x="3427857" y="3901821"/>
                </a:lnTo>
                <a:lnTo>
                  <a:pt x="3378962" y="3938904"/>
                </a:lnTo>
                <a:lnTo>
                  <a:pt x="3326003" y="3970908"/>
                </a:lnTo>
                <a:lnTo>
                  <a:pt x="3270250" y="3997705"/>
                </a:lnTo>
                <a:lnTo>
                  <a:pt x="3211322" y="4019473"/>
                </a:lnTo>
                <a:lnTo>
                  <a:pt x="3149727" y="4035298"/>
                </a:lnTo>
                <a:lnTo>
                  <a:pt x="3086227" y="4044670"/>
                </a:lnTo>
                <a:lnTo>
                  <a:pt x="3022346" y="4048010"/>
                </a:lnTo>
                <a:lnTo>
                  <a:pt x="0" y="4048010"/>
                </a:lnTo>
                <a:lnTo>
                  <a:pt x="0" y="638810"/>
                </a:lnTo>
                <a:lnTo>
                  <a:pt x="3302" y="574801"/>
                </a:lnTo>
                <a:lnTo>
                  <a:pt x="12700" y="510920"/>
                </a:lnTo>
                <a:lnTo>
                  <a:pt x="28575" y="449706"/>
                </a:lnTo>
                <a:lnTo>
                  <a:pt x="50292" y="390905"/>
                </a:lnTo>
                <a:lnTo>
                  <a:pt x="77089" y="335025"/>
                </a:lnTo>
                <a:lnTo>
                  <a:pt x="109093" y="282193"/>
                </a:lnTo>
                <a:lnTo>
                  <a:pt x="146304" y="232663"/>
                </a:lnTo>
                <a:lnTo>
                  <a:pt x="187579" y="187578"/>
                </a:lnTo>
                <a:lnTo>
                  <a:pt x="232664" y="146303"/>
                </a:lnTo>
                <a:lnTo>
                  <a:pt x="282194" y="109092"/>
                </a:lnTo>
                <a:lnTo>
                  <a:pt x="335026" y="77088"/>
                </a:lnTo>
                <a:lnTo>
                  <a:pt x="390906" y="50291"/>
                </a:lnTo>
                <a:lnTo>
                  <a:pt x="449707" y="28575"/>
                </a:lnTo>
                <a:lnTo>
                  <a:pt x="510921" y="12700"/>
                </a:lnTo>
                <a:lnTo>
                  <a:pt x="574802" y="3301"/>
                </a:lnTo>
                <a:lnTo>
                  <a:pt x="638810" y="0"/>
                </a:lnTo>
                <a:close/>
              </a:path>
            </a:pathLst>
          </a:custGeom>
          <a:ln w="88391">
            <a:solidFill>
              <a:srgbClr val="FFFFFF"/>
            </a:solidFill>
          </a:ln>
        </p:spPr>
        <p:txBody>
          <a:bodyPr wrap="square" lIns="0" tIns="0" rIns="0" bIns="0" rtlCol="0"/>
          <a:lstStyle/>
          <a:p>
            <a:endParaRPr/>
          </a:p>
        </p:txBody>
      </p:sp>
      <p:sp>
        <p:nvSpPr>
          <p:cNvPr id="6" name="object 6"/>
          <p:cNvSpPr txBox="1"/>
          <p:nvPr/>
        </p:nvSpPr>
        <p:spPr>
          <a:xfrm>
            <a:off x="1082040" y="1862969"/>
            <a:ext cx="4722317" cy="2818720"/>
          </a:xfrm>
          <a:prstGeom prst="rect">
            <a:avLst/>
          </a:prstGeom>
        </p:spPr>
        <p:txBody>
          <a:bodyPr vert="horz" wrap="square" lIns="0" tIns="12700" rIns="0" bIns="0" rtlCol="0">
            <a:spAutoFit/>
          </a:bodyPr>
          <a:lstStyle/>
          <a:p>
            <a:pPr marL="355600" indent="-342900">
              <a:spcBef>
                <a:spcPts val="100"/>
              </a:spcBef>
              <a:buFont typeface="Arial"/>
              <a:buChar char="•"/>
              <a:tabLst>
                <a:tab pos="354965" algn="l"/>
                <a:tab pos="355600" algn="l"/>
              </a:tabLst>
            </a:pPr>
            <a:r>
              <a:rPr spc="-5" dirty="0">
                <a:solidFill>
                  <a:srgbClr val="FF0000"/>
                </a:solidFill>
                <a:cs typeface="Comic Sans MS"/>
              </a:rPr>
              <a:t>Red</a:t>
            </a:r>
            <a:r>
              <a:rPr spc="-5" dirty="0">
                <a:cs typeface="Comic Sans MS"/>
              </a:rPr>
              <a:t>, </a:t>
            </a:r>
            <a:r>
              <a:rPr dirty="0">
                <a:solidFill>
                  <a:srgbClr val="00AF50"/>
                </a:solidFill>
                <a:cs typeface="Comic Sans MS"/>
              </a:rPr>
              <a:t>Green </a:t>
            </a:r>
            <a:r>
              <a:rPr dirty="0">
                <a:cs typeface="Comic Sans MS"/>
              </a:rPr>
              <a:t>and </a:t>
            </a:r>
            <a:r>
              <a:rPr dirty="0">
                <a:solidFill>
                  <a:srgbClr val="006FC0"/>
                </a:solidFill>
                <a:cs typeface="Comic Sans MS"/>
              </a:rPr>
              <a:t>Blue </a:t>
            </a:r>
            <a:r>
              <a:rPr dirty="0">
                <a:cs typeface="Comic Sans MS"/>
              </a:rPr>
              <a:t>Color</a:t>
            </a:r>
            <a:r>
              <a:rPr spc="-45" dirty="0">
                <a:cs typeface="Comic Sans MS"/>
              </a:rPr>
              <a:t> </a:t>
            </a:r>
            <a:r>
              <a:rPr dirty="0">
                <a:cs typeface="Comic Sans MS"/>
              </a:rPr>
              <a:t>cube</a:t>
            </a:r>
          </a:p>
          <a:p>
            <a:pPr marL="355600" indent="-342900">
              <a:spcBef>
                <a:spcPts val="1515"/>
              </a:spcBef>
              <a:buFont typeface="Arial"/>
              <a:buChar char="•"/>
              <a:tabLst>
                <a:tab pos="354965" algn="l"/>
                <a:tab pos="355600" algn="l"/>
              </a:tabLst>
            </a:pPr>
            <a:r>
              <a:rPr dirty="0">
                <a:cs typeface="Comic Sans MS"/>
              </a:rPr>
              <a:t>Consider Each </a:t>
            </a:r>
            <a:r>
              <a:rPr spc="-5" dirty="0">
                <a:cs typeface="Comic Sans MS"/>
              </a:rPr>
              <a:t>element=8</a:t>
            </a:r>
            <a:r>
              <a:rPr spc="-45" dirty="0">
                <a:cs typeface="Comic Sans MS"/>
              </a:rPr>
              <a:t> </a:t>
            </a:r>
            <a:r>
              <a:rPr spc="-5" dirty="0">
                <a:cs typeface="Comic Sans MS"/>
              </a:rPr>
              <a:t>bit</a:t>
            </a:r>
            <a:endParaRPr dirty="0">
              <a:cs typeface="Comic Sans MS"/>
            </a:endParaRPr>
          </a:p>
          <a:p>
            <a:pPr marL="355600" indent="-342900">
              <a:spcBef>
                <a:spcPts val="780"/>
              </a:spcBef>
              <a:buFont typeface="Arial"/>
              <a:buChar char="•"/>
              <a:tabLst>
                <a:tab pos="354965" algn="l"/>
                <a:tab pos="355600" algn="l"/>
                <a:tab pos="1061085" algn="l"/>
              </a:tabLst>
            </a:pPr>
            <a:r>
              <a:rPr spc="-5" dirty="0">
                <a:cs typeface="Comic Sans MS"/>
              </a:rPr>
              <a:t>R,G,B	</a:t>
            </a:r>
            <a:r>
              <a:rPr dirty="0">
                <a:cs typeface="Comic Sans MS"/>
              </a:rPr>
              <a:t>~0 </a:t>
            </a:r>
            <a:r>
              <a:rPr spc="-5" dirty="0">
                <a:cs typeface="Comic Sans MS"/>
              </a:rPr>
              <a:t>to</a:t>
            </a:r>
            <a:r>
              <a:rPr spc="-25" dirty="0">
                <a:cs typeface="Comic Sans MS"/>
              </a:rPr>
              <a:t> </a:t>
            </a:r>
            <a:r>
              <a:rPr spc="-5" dirty="0">
                <a:cs typeface="Comic Sans MS"/>
              </a:rPr>
              <a:t>255</a:t>
            </a:r>
            <a:endParaRPr dirty="0">
              <a:cs typeface="Comic Sans MS"/>
            </a:endParaRPr>
          </a:p>
          <a:p>
            <a:pPr marL="355600" indent="-342900">
              <a:spcBef>
                <a:spcPts val="430"/>
              </a:spcBef>
              <a:buFont typeface="Arial"/>
              <a:buChar char="•"/>
              <a:tabLst>
                <a:tab pos="354965" algn="l"/>
                <a:tab pos="355600" algn="l"/>
              </a:tabLst>
            </a:pPr>
            <a:r>
              <a:rPr dirty="0">
                <a:cs typeface="Comic Sans MS"/>
              </a:rPr>
              <a:t>Grey scale </a:t>
            </a:r>
            <a:r>
              <a:rPr spc="-5" dirty="0">
                <a:cs typeface="Comic Sans MS"/>
              </a:rPr>
              <a:t>f(x </a:t>
            </a:r>
            <a:r>
              <a:rPr dirty="0">
                <a:cs typeface="Comic Sans MS"/>
              </a:rPr>
              <a:t>, y ,</a:t>
            </a:r>
            <a:r>
              <a:rPr spc="-20" dirty="0">
                <a:cs typeface="Comic Sans MS"/>
              </a:rPr>
              <a:t> </a:t>
            </a:r>
            <a:r>
              <a:rPr dirty="0">
                <a:cs typeface="Comic Sans MS"/>
              </a:rPr>
              <a:t>L)</a:t>
            </a:r>
          </a:p>
          <a:p>
            <a:pPr>
              <a:lnSpc>
                <a:spcPct val="100000"/>
              </a:lnSpc>
              <a:buChar char="•"/>
            </a:pPr>
            <a:endParaRPr sz="2500" dirty="0">
              <a:cs typeface="Times New Roman"/>
            </a:endParaRPr>
          </a:p>
          <a:p>
            <a:pPr>
              <a:spcBef>
                <a:spcPts val="40"/>
              </a:spcBef>
              <a:buChar char="•"/>
            </a:pPr>
            <a:endParaRPr sz="2350" dirty="0">
              <a:cs typeface="Times New Roman"/>
            </a:endParaRPr>
          </a:p>
          <a:p>
            <a:pPr marL="355600" indent="-342900">
              <a:buFont typeface="Arial"/>
              <a:buChar char="•"/>
              <a:tabLst>
                <a:tab pos="354965" algn="l"/>
                <a:tab pos="355600" algn="l"/>
                <a:tab pos="909955" algn="l"/>
              </a:tabLst>
            </a:pPr>
            <a:r>
              <a:rPr dirty="0">
                <a:cs typeface="Comic Sans MS"/>
              </a:rPr>
              <a:t>256	Grey</a:t>
            </a:r>
            <a:r>
              <a:rPr spc="-5" dirty="0">
                <a:cs typeface="Comic Sans MS"/>
              </a:rPr>
              <a:t> </a:t>
            </a:r>
            <a:r>
              <a:rPr dirty="0">
                <a:cs typeface="Comic Sans MS"/>
              </a:rPr>
              <a:t>shades</a:t>
            </a:r>
          </a:p>
          <a:p>
            <a:pPr marL="355600" indent="-342900">
              <a:spcBef>
                <a:spcPts val="434"/>
              </a:spcBef>
              <a:buFont typeface="Arial"/>
              <a:buChar char="•"/>
              <a:tabLst>
                <a:tab pos="354965" algn="l"/>
                <a:tab pos="355600" algn="l"/>
              </a:tabLst>
            </a:pPr>
            <a:r>
              <a:rPr dirty="0">
                <a:cs typeface="Comic Sans MS"/>
              </a:rPr>
              <a:t>Color </a:t>
            </a:r>
            <a:r>
              <a:rPr spc="-5" dirty="0">
                <a:cs typeface="Comic Sans MS"/>
              </a:rPr>
              <a:t>Scale f(x </a:t>
            </a:r>
            <a:r>
              <a:rPr dirty="0">
                <a:cs typeface="Comic Sans MS"/>
              </a:rPr>
              <a:t>, y, r , g , </a:t>
            </a:r>
            <a:r>
              <a:rPr spc="-5" dirty="0">
                <a:cs typeface="Comic Sans MS"/>
              </a:rPr>
              <a:t>b)-24</a:t>
            </a:r>
            <a:r>
              <a:rPr spc="-95" dirty="0">
                <a:cs typeface="Comic Sans MS"/>
              </a:rPr>
              <a:t> </a:t>
            </a:r>
            <a:r>
              <a:rPr spc="-5" dirty="0">
                <a:cs typeface="Comic Sans MS"/>
              </a:rPr>
              <a:t>bit</a:t>
            </a:r>
            <a:endParaRPr dirty="0">
              <a:cs typeface="Comic Sans MS"/>
            </a:endParaRPr>
          </a:p>
        </p:txBody>
      </p:sp>
      <p:sp>
        <p:nvSpPr>
          <p:cNvPr id="7" name="object 7"/>
          <p:cNvSpPr txBox="1"/>
          <p:nvPr/>
        </p:nvSpPr>
        <p:spPr>
          <a:xfrm>
            <a:off x="1082040" y="5336497"/>
            <a:ext cx="4465777" cy="289823"/>
          </a:xfrm>
          <a:prstGeom prst="rect">
            <a:avLst/>
          </a:prstGeom>
        </p:spPr>
        <p:txBody>
          <a:bodyPr vert="horz" wrap="square" lIns="0" tIns="12700" rIns="0" bIns="0" rtlCol="0">
            <a:spAutoFit/>
          </a:bodyPr>
          <a:lstStyle/>
          <a:p>
            <a:pPr marL="355600" indent="-342900">
              <a:spcBef>
                <a:spcPts val="100"/>
              </a:spcBef>
              <a:buFont typeface="Arial"/>
              <a:buChar char="•"/>
              <a:tabLst>
                <a:tab pos="354965" algn="l"/>
                <a:tab pos="355600" algn="l"/>
              </a:tabLst>
            </a:pPr>
            <a:r>
              <a:rPr spc="-5" dirty="0">
                <a:solidFill>
                  <a:srgbClr val="FF0000"/>
                </a:solidFill>
                <a:cs typeface="Comic Sans MS"/>
              </a:rPr>
              <a:t>255</a:t>
            </a:r>
            <a:r>
              <a:rPr spc="-5" dirty="0">
                <a:cs typeface="Comic Sans MS"/>
              </a:rPr>
              <a:t>x</a:t>
            </a:r>
            <a:r>
              <a:rPr spc="-5" dirty="0">
                <a:solidFill>
                  <a:srgbClr val="00AF50"/>
                </a:solidFill>
                <a:cs typeface="Comic Sans MS"/>
              </a:rPr>
              <a:t>255</a:t>
            </a:r>
            <a:r>
              <a:rPr spc="-5" dirty="0">
                <a:cs typeface="Comic Sans MS"/>
              </a:rPr>
              <a:t>x</a:t>
            </a:r>
            <a:r>
              <a:rPr spc="-5" dirty="0">
                <a:solidFill>
                  <a:srgbClr val="006FC0"/>
                </a:solidFill>
                <a:cs typeface="Comic Sans MS"/>
              </a:rPr>
              <a:t>255</a:t>
            </a:r>
            <a:r>
              <a:rPr spc="-5" dirty="0">
                <a:cs typeface="Comic Sans MS"/>
              </a:rPr>
              <a:t>=16777216</a:t>
            </a:r>
            <a:r>
              <a:rPr spc="-50" dirty="0">
                <a:cs typeface="Comic Sans MS"/>
              </a:rPr>
              <a:t> </a:t>
            </a:r>
            <a:r>
              <a:rPr dirty="0">
                <a:cs typeface="Comic Sans MS"/>
              </a:rPr>
              <a:t>colors</a:t>
            </a:r>
          </a:p>
        </p:txBody>
      </p:sp>
      <p:sp>
        <p:nvSpPr>
          <p:cNvPr id="8" name="object 8"/>
          <p:cNvSpPr/>
          <p:nvPr/>
        </p:nvSpPr>
        <p:spPr>
          <a:xfrm>
            <a:off x="2074163" y="3487807"/>
            <a:ext cx="3096768" cy="32461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2075688" y="4883791"/>
            <a:ext cx="3096767" cy="272795"/>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10015981" y="6464910"/>
            <a:ext cx="128270" cy="461665"/>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88888"/>
                </a:solidFill>
                <a:latin typeface="Calibri"/>
                <a:cs typeface="Calibri"/>
              </a:rPr>
              <a:pPr marL="25400">
                <a:lnSpc>
                  <a:spcPts val="1240"/>
                </a:lnSpc>
              </a:pPr>
              <a:t>19</a:t>
            </a:fld>
            <a:endParaRPr sz="1200">
              <a:latin typeface="Calibri"/>
              <a:cs typeface="Calibri"/>
            </a:endParaRPr>
          </a:p>
        </p:txBody>
      </p:sp>
      <p:sp>
        <p:nvSpPr>
          <p:cNvPr id="13" name="Title 1"/>
          <p:cNvSpPr>
            <a:spLocks noGrp="1"/>
          </p:cNvSpPr>
          <p:nvPr>
            <p:ph type="title"/>
          </p:nvPr>
        </p:nvSpPr>
        <p:spPr>
          <a:xfrm>
            <a:off x="1082040" y="140005"/>
            <a:ext cx="10058400" cy="1609344"/>
          </a:xfrm>
        </p:spPr>
        <p:txBody>
          <a:bodyPr/>
          <a:lstStyle/>
          <a:p>
            <a:r>
              <a:rPr lang="en-US" dirty="0" smtClean="0"/>
              <a:t>COLOR IMAGE PROCESSING</a:t>
            </a:r>
            <a:endParaRPr lang="en-US" dirty="0"/>
          </a:p>
        </p:txBody>
      </p:sp>
    </p:spTree>
    <p:extLst>
      <p:ext uri="{BB962C8B-B14F-4D97-AF65-F5344CB8AC3E}">
        <p14:creationId xmlns:p14="http://schemas.microsoft.com/office/powerpoint/2010/main" val="17061821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81222"/>
            <a:ext cx="10058400" cy="1609344"/>
          </a:xfrm>
        </p:spPr>
        <p:txBody>
          <a:bodyPr/>
          <a:lstStyle/>
          <a:p>
            <a:pPr algn="ctr"/>
            <a:r>
              <a:rPr lang="en-US" dirty="0" smtClean="0"/>
              <a:t>WHAT IS AN IMAGE?</a:t>
            </a:r>
            <a:endParaRPr lang="en-US" dirty="0"/>
          </a:p>
        </p:txBody>
      </p:sp>
      <p:pic>
        <p:nvPicPr>
          <p:cNvPr id="4" name="Picture 3"/>
          <p:cNvPicPr>
            <a:picLocks noChangeAspect="1"/>
          </p:cNvPicPr>
          <p:nvPr/>
        </p:nvPicPr>
        <p:blipFill>
          <a:blip r:embed="rId2"/>
          <a:stretch>
            <a:fillRect/>
          </a:stretch>
        </p:blipFill>
        <p:spPr>
          <a:xfrm>
            <a:off x="2709126" y="1804231"/>
            <a:ext cx="6779844" cy="4308018"/>
          </a:xfrm>
          <a:prstGeom prst="rect">
            <a:avLst/>
          </a:prstGeom>
        </p:spPr>
      </p:pic>
    </p:spTree>
    <p:extLst>
      <p:ext uri="{BB962C8B-B14F-4D97-AF65-F5344CB8AC3E}">
        <p14:creationId xmlns:p14="http://schemas.microsoft.com/office/powerpoint/2010/main" val="21406996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2022601" y="1712872"/>
            <a:ext cx="7993380" cy="4536948"/>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0015981" y="6464910"/>
            <a:ext cx="128270" cy="461665"/>
          </a:xfrm>
          <a:prstGeom prst="rect">
            <a:avLst/>
          </a:prstGeom>
        </p:spPr>
        <p:txBody>
          <a:bodyPr vert="horz" wrap="square" lIns="0" tIns="0" rIns="0" bIns="0" rtlCol="0">
            <a:spAutoFit/>
          </a:bodyPr>
          <a:lstStyle/>
          <a:p>
            <a:pPr marL="25400">
              <a:lnSpc>
                <a:spcPts val="1240"/>
              </a:lnSpc>
            </a:pPr>
            <a:fld id="{81D60167-4931-47E6-BA6A-407CBD079E47}" type="slidenum">
              <a:rPr sz="1200" dirty="0">
                <a:solidFill>
                  <a:srgbClr val="888888"/>
                </a:solidFill>
                <a:latin typeface="Calibri"/>
                <a:cs typeface="Calibri"/>
              </a:rPr>
              <a:pPr marL="25400">
                <a:lnSpc>
                  <a:spcPts val="1240"/>
                </a:lnSpc>
              </a:pPr>
              <a:t>20</a:t>
            </a:fld>
            <a:endParaRPr sz="1200">
              <a:latin typeface="Calibri"/>
              <a:cs typeface="Calibri"/>
            </a:endParaRPr>
          </a:p>
        </p:txBody>
      </p:sp>
      <p:sp>
        <p:nvSpPr>
          <p:cNvPr id="8" name="Title 7"/>
          <p:cNvSpPr>
            <a:spLocks noGrp="1"/>
          </p:cNvSpPr>
          <p:nvPr>
            <p:ph type="title"/>
          </p:nvPr>
        </p:nvSpPr>
        <p:spPr>
          <a:xfrm>
            <a:off x="1101090" y="103528"/>
            <a:ext cx="10058400" cy="1609344"/>
          </a:xfrm>
        </p:spPr>
        <p:txBody>
          <a:bodyPr/>
          <a:lstStyle/>
          <a:p>
            <a:r>
              <a:rPr lang="en-US" dirty="0" smtClean="0"/>
              <a:t>RGB COMPONENTS OF AN IMAGE</a:t>
            </a:r>
            <a:endParaRPr lang="en-US" dirty="0"/>
          </a:p>
        </p:txBody>
      </p:sp>
    </p:spTree>
    <p:extLst>
      <p:ext uri="{BB962C8B-B14F-4D97-AF65-F5344CB8AC3E}">
        <p14:creationId xmlns:p14="http://schemas.microsoft.com/office/powerpoint/2010/main" val="38071019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85977" y="4472611"/>
            <a:ext cx="6628470" cy="1228541"/>
          </a:xfrm>
          <a:prstGeom prst="rect">
            <a:avLst/>
          </a:prstGeom>
        </p:spPr>
        <p:txBody>
          <a:bodyPr vert="horz" wrap="square" lIns="0" tIns="12700" rIns="0" bIns="0" rtlCol="0">
            <a:spAutoFit/>
          </a:bodyPr>
          <a:lstStyle/>
          <a:p>
            <a:pPr marL="355600" indent="-342900">
              <a:spcBef>
                <a:spcPts val="100"/>
              </a:spcBef>
              <a:buFont typeface="Arial"/>
              <a:buChar char="•"/>
              <a:tabLst>
                <a:tab pos="354965" algn="l"/>
                <a:tab pos="355600" algn="l"/>
              </a:tabLst>
            </a:pPr>
            <a:r>
              <a:rPr spc="-5" dirty="0">
                <a:solidFill>
                  <a:srgbClr val="0D0D0D"/>
                </a:solidFill>
                <a:cs typeface="Comic Sans MS"/>
              </a:rPr>
              <a:t>Black=Cyan </a:t>
            </a:r>
            <a:r>
              <a:rPr dirty="0">
                <a:solidFill>
                  <a:srgbClr val="0D0D0D"/>
                </a:solidFill>
                <a:cs typeface="Comic Sans MS"/>
              </a:rPr>
              <a:t>+ Magenta +</a:t>
            </a:r>
            <a:r>
              <a:rPr spc="-40" dirty="0">
                <a:solidFill>
                  <a:srgbClr val="0D0D0D"/>
                </a:solidFill>
                <a:cs typeface="Comic Sans MS"/>
              </a:rPr>
              <a:t> </a:t>
            </a:r>
            <a:r>
              <a:rPr spc="-5" dirty="0">
                <a:solidFill>
                  <a:srgbClr val="0D0D0D"/>
                </a:solidFill>
                <a:cs typeface="Comic Sans MS"/>
              </a:rPr>
              <a:t>Yellow</a:t>
            </a:r>
            <a:endParaRPr dirty="0">
              <a:cs typeface="Comic Sans MS"/>
            </a:endParaRPr>
          </a:p>
          <a:p>
            <a:pPr marL="355600" indent="-342900">
              <a:spcBef>
                <a:spcPts val="1510"/>
              </a:spcBef>
              <a:buFont typeface="Arial"/>
              <a:buChar char="•"/>
              <a:tabLst>
                <a:tab pos="354965" algn="l"/>
                <a:tab pos="355600" algn="l"/>
              </a:tabLst>
            </a:pPr>
            <a:r>
              <a:rPr dirty="0">
                <a:solidFill>
                  <a:srgbClr val="0D0D0D"/>
                </a:solidFill>
                <a:cs typeface="Comic Sans MS"/>
              </a:rPr>
              <a:t>Printing </a:t>
            </a:r>
            <a:r>
              <a:rPr spc="-5" dirty="0">
                <a:solidFill>
                  <a:srgbClr val="0D0D0D"/>
                </a:solidFill>
                <a:cs typeface="Comic Sans MS"/>
              </a:rPr>
              <a:t>Industry used to </a:t>
            </a:r>
            <a:r>
              <a:rPr spc="-5" dirty="0">
                <a:solidFill>
                  <a:srgbClr val="C00000"/>
                </a:solidFill>
                <a:cs typeface="Comic Sans MS"/>
              </a:rPr>
              <a:t>four </a:t>
            </a:r>
            <a:r>
              <a:rPr dirty="0">
                <a:solidFill>
                  <a:srgbClr val="C00000"/>
                </a:solidFill>
                <a:cs typeface="Comic Sans MS"/>
              </a:rPr>
              <a:t>color</a:t>
            </a:r>
            <a:r>
              <a:rPr spc="-95" dirty="0">
                <a:solidFill>
                  <a:srgbClr val="C00000"/>
                </a:solidFill>
                <a:cs typeface="Comic Sans MS"/>
              </a:rPr>
              <a:t> </a:t>
            </a:r>
            <a:r>
              <a:rPr dirty="0">
                <a:solidFill>
                  <a:srgbClr val="C00000"/>
                </a:solidFill>
                <a:cs typeface="Comic Sans MS"/>
              </a:rPr>
              <a:t>Printing.</a:t>
            </a:r>
            <a:endParaRPr dirty="0">
              <a:cs typeface="Comic Sans MS"/>
            </a:endParaRPr>
          </a:p>
          <a:p>
            <a:pPr marL="355600" indent="-342900">
              <a:spcBef>
                <a:spcPts val="1515"/>
              </a:spcBef>
              <a:buFont typeface="Arial"/>
              <a:buChar char="•"/>
              <a:tabLst>
                <a:tab pos="354965" algn="l"/>
                <a:tab pos="355600" algn="l"/>
              </a:tabLst>
            </a:pPr>
            <a:r>
              <a:rPr spc="-5" dirty="0">
                <a:solidFill>
                  <a:srgbClr val="006FC0"/>
                </a:solidFill>
                <a:cs typeface="Comic Sans MS"/>
              </a:rPr>
              <a:t>Cyan</a:t>
            </a:r>
            <a:r>
              <a:rPr spc="-5" dirty="0">
                <a:solidFill>
                  <a:srgbClr val="0D0D0D"/>
                </a:solidFill>
                <a:cs typeface="Comic Sans MS"/>
              </a:rPr>
              <a:t>, </a:t>
            </a:r>
            <a:r>
              <a:rPr dirty="0">
                <a:solidFill>
                  <a:srgbClr val="C00000"/>
                </a:solidFill>
                <a:cs typeface="Comic Sans MS"/>
              </a:rPr>
              <a:t>Magenta</a:t>
            </a:r>
            <a:r>
              <a:rPr dirty="0">
                <a:solidFill>
                  <a:srgbClr val="0D0D0D"/>
                </a:solidFill>
                <a:cs typeface="Comic Sans MS"/>
              </a:rPr>
              <a:t>, </a:t>
            </a:r>
            <a:r>
              <a:rPr spc="-5" dirty="0">
                <a:solidFill>
                  <a:srgbClr val="FFFF00"/>
                </a:solidFill>
                <a:cs typeface="Comic Sans MS"/>
              </a:rPr>
              <a:t>Yellow </a:t>
            </a:r>
            <a:r>
              <a:rPr dirty="0">
                <a:solidFill>
                  <a:srgbClr val="001F5F"/>
                </a:solidFill>
                <a:cs typeface="Comic Sans MS"/>
              </a:rPr>
              <a:t>plus</a:t>
            </a:r>
            <a:r>
              <a:rPr spc="-25" dirty="0">
                <a:solidFill>
                  <a:srgbClr val="001F5F"/>
                </a:solidFill>
                <a:cs typeface="Comic Sans MS"/>
              </a:rPr>
              <a:t> </a:t>
            </a:r>
            <a:r>
              <a:rPr dirty="0">
                <a:solidFill>
                  <a:srgbClr val="0D0D0D"/>
                </a:solidFill>
                <a:cs typeface="Comic Sans MS"/>
              </a:rPr>
              <a:t>Black</a:t>
            </a:r>
            <a:r>
              <a:rPr dirty="0" smtClean="0">
                <a:solidFill>
                  <a:srgbClr val="0D0D0D"/>
                </a:solidFill>
                <a:cs typeface="Comic Sans MS"/>
              </a:rPr>
              <a:t>.</a:t>
            </a:r>
            <a:r>
              <a:rPr lang="en-US" dirty="0">
                <a:solidFill>
                  <a:srgbClr val="001F5F"/>
                </a:solidFill>
                <a:cs typeface="Comic Sans MS"/>
              </a:rPr>
              <a:t> </a:t>
            </a:r>
            <a:endParaRPr dirty="0">
              <a:cs typeface="Comic Sans MS"/>
            </a:endParaRPr>
          </a:p>
        </p:txBody>
      </p:sp>
      <mc:AlternateContent xmlns:mc="http://schemas.openxmlformats.org/markup-compatibility/2006" xmlns:a14="http://schemas.microsoft.com/office/drawing/2010/main">
        <mc:Choice Requires="a14">
          <p:sp>
            <p:nvSpPr>
              <p:cNvPr id="6" name="object 6"/>
              <p:cNvSpPr txBox="1"/>
              <p:nvPr/>
            </p:nvSpPr>
            <p:spPr>
              <a:xfrm>
                <a:off x="1385977" y="2243463"/>
                <a:ext cx="8630004" cy="1959319"/>
              </a:xfrm>
              <a:prstGeom prst="rect">
                <a:avLst/>
              </a:prstGeom>
            </p:spPr>
            <p:txBody>
              <a:bodyPr vert="horz" wrap="square" lIns="0" tIns="12700" rIns="0" bIns="0" rtlCol="0">
                <a:spAutoFit/>
              </a:bodyPr>
              <a:lstStyle/>
              <a:p>
                <a:pPr marL="355600" indent="-342900">
                  <a:spcBef>
                    <a:spcPts val="100"/>
                  </a:spcBef>
                  <a:buFont typeface="Arial"/>
                  <a:buChar char="•"/>
                  <a:tabLst>
                    <a:tab pos="354965" algn="l"/>
                    <a:tab pos="355600" algn="l"/>
                    <a:tab pos="1354455" algn="l"/>
                  </a:tabLst>
                </a:pPr>
                <a:r>
                  <a:rPr lang="en-US" spc="-5" dirty="0" smtClean="0">
                    <a:solidFill>
                      <a:srgbClr val="006FC0"/>
                    </a:solidFill>
                    <a:cs typeface="Comic Sans MS"/>
                  </a:rPr>
                  <a:t>Cyan(C)</a:t>
                </a:r>
                <a:r>
                  <a:rPr lang="en-US" spc="-5" dirty="0">
                    <a:solidFill>
                      <a:srgbClr val="C00000"/>
                    </a:solidFill>
                    <a:cs typeface="Comic Sans MS"/>
                  </a:rPr>
                  <a:t>,	Magenta(M) </a:t>
                </a:r>
                <a:r>
                  <a:rPr lang="en-US" dirty="0">
                    <a:solidFill>
                      <a:srgbClr val="0D0D0D"/>
                    </a:solidFill>
                    <a:cs typeface="Comic Sans MS"/>
                  </a:rPr>
                  <a:t>and </a:t>
                </a:r>
                <a:r>
                  <a:rPr lang="en-US" spc="-5" dirty="0">
                    <a:solidFill>
                      <a:srgbClr val="FFFF00"/>
                    </a:solidFill>
                    <a:cs typeface="Comic Sans MS"/>
                  </a:rPr>
                  <a:t>Yellow(Y) </a:t>
                </a:r>
                <a:r>
                  <a:rPr lang="en-US" dirty="0">
                    <a:solidFill>
                      <a:srgbClr val="0D0D0D"/>
                    </a:solidFill>
                    <a:cs typeface="Comic Sans MS"/>
                  </a:rPr>
                  <a:t>are the secondary colors of</a:t>
                </a:r>
                <a:r>
                  <a:rPr lang="en-US" spc="-10" dirty="0">
                    <a:solidFill>
                      <a:srgbClr val="0D0D0D"/>
                    </a:solidFill>
                    <a:cs typeface="Comic Sans MS"/>
                  </a:rPr>
                  <a:t> </a:t>
                </a:r>
                <a:r>
                  <a:rPr lang="en-US" spc="-5" dirty="0">
                    <a:solidFill>
                      <a:srgbClr val="0D0D0D"/>
                    </a:solidFill>
                    <a:cs typeface="Comic Sans MS"/>
                  </a:rPr>
                  <a:t>light.</a:t>
                </a:r>
                <a:endParaRPr lang="en-US" dirty="0">
                  <a:cs typeface="Comic Sans MS"/>
                </a:endParaRPr>
              </a:p>
              <a:p>
                <a:pPr marL="756285" lvl="1" indent="-286385">
                  <a:spcBef>
                    <a:spcPts val="1510"/>
                  </a:spcBef>
                  <a:buFont typeface="Arial"/>
                  <a:buChar char="•"/>
                  <a:tabLst>
                    <a:tab pos="756285" algn="l"/>
                    <a:tab pos="756920" algn="l"/>
                    <a:tab pos="1841500" algn="l"/>
                  </a:tabLst>
                </a:pPr>
                <a:r>
                  <a:rPr lang="en-US" spc="-5" dirty="0" smtClean="0">
                    <a:solidFill>
                      <a:srgbClr val="0D0D0D"/>
                    </a:solidFill>
                    <a:cs typeface="Comic Sans MS"/>
                  </a:rPr>
                  <a:t>Or CMY </a:t>
                </a:r>
                <a:r>
                  <a:rPr lang="en-US" dirty="0">
                    <a:solidFill>
                      <a:srgbClr val="0D0D0D"/>
                    </a:solidFill>
                    <a:cs typeface="Comic Sans MS"/>
                  </a:rPr>
                  <a:t>are </a:t>
                </a:r>
                <a:r>
                  <a:rPr lang="en-US" spc="-5" dirty="0">
                    <a:solidFill>
                      <a:srgbClr val="0D0D0D"/>
                    </a:solidFill>
                    <a:cs typeface="Comic Sans MS"/>
                  </a:rPr>
                  <a:t>Primary </a:t>
                </a:r>
                <a:r>
                  <a:rPr lang="en-US" dirty="0">
                    <a:solidFill>
                      <a:srgbClr val="0D0D0D"/>
                    </a:solidFill>
                    <a:cs typeface="Comic Sans MS"/>
                  </a:rPr>
                  <a:t>colors of</a:t>
                </a:r>
                <a:r>
                  <a:rPr lang="en-US" spc="-20" dirty="0">
                    <a:solidFill>
                      <a:srgbClr val="0D0D0D"/>
                    </a:solidFill>
                    <a:cs typeface="Comic Sans MS"/>
                  </a:rPr>
                  <a:t> </a:t>
                </a:r>
                <a:r>
                  <a:rPr lang="en-US" dirty="0">
                    <a:solidFill>
                      <a:srgbClr val="0D0D0D"/>
                    </a:solidFill>
                    <a:cs typeface="Comic Sans MS"/>
                  </a:rPr>
                  <a:t>pigments.</a:t>
                </a:r>
                <a:endParaRPr lang="en-US" dirty="0">
                  <a:cs typeface="Comic Sans MS"/>
                </a:endParaRPr>
              </a:p>
              <a:p>
                <a:pPr marL="355600" indent="-342900">
                  <a:spcBef>
                    <a:spcPts val="1515"/>
                  </a:spcBef>
                  <a:buFont typeface="Arial"/>
                  <a:buChar char="•"/>
                  <a:tabLst>
                    <a:tab pos="354965" algn="l"/>
                    <a:tab pos="355600" algn="l"/>
                  </a:tabLst>
                </a:pPr>
                <a:r>
                  <a:rPr lang="en-US" spc="-5" dirty="0">
                    <a:solidFill>
                      <a:srgbClr val="0D0D0D"/>
                    </a:solidFill>
                    <a:cs typeface="Comic Sans MS"/>
                  </a:rPr>
                  <a:t>RGB to</a:t>
                </a:r>
                <a:r>
                  <a:rPr lang="en-US" spc="-10" dirty="0">
                    <a:solidFill>
                      <a:srgbClr val="0D0D0D"/>
                    </a:solidFill>
                    <a:cs typeface="Comic Sans MS"/>
                  </a:rPr>
                  <a:t> </a:t>
                </a:r>
                <a:r>
                  <a:rPr lang="en-US" spc="-5" dirty="0" smtClean="0">
                    <a:solidFill>
                      <a:srgbClr val="0D0D0D"/>
                    </a:solidFill>
                    <a:cs typeface="Comic Sans MS"/>
                  </a:rPr>
                  <a:t>CMY</a:t>
                </a:r>
              </a:p>
              <a:p>
                <a:pPr marL="12700">
                  <a:spcBef>
                    <a:spcPts val="1515"/>
                  </a:spcBef>
                  <a:tabLst>
                    <a:tab pos="354965" algn="l"/>
                    <a:tab pos="355600" algn="l"/>
                  </a:tabLst>
                </a:pPr>
                <a14:m>
                  <m:oMathPara xmlns:m="http://schemas.openxmlformats.org/officeDocument/2006/math">
                    <m:oMathParaPr>
                      <m:jc m:val="centerGroup"/>
                    </m:oMathParaPr>
                    <m:oMath xmlns:m="http://schemas.openxmlformats.org/officeDocument/2006/math">
                      <m:d>
                        <m:dPr>
                          <m:begChr m:val="["/>
                          <m:endChr m:val="]"/>
                          <m:ctrlPr>
                            <a:rPr lang="ar-AE" i="1" smtClean="0">
                              <a:latin typeface="Cambria Math" panose="02040503050406030204" pitchFamily="18" charset="0"/>
                            </a:rPr>
                          </m:ctrlPr>
                        </m:dPr>
                        <m:e>
                          <m:m>
                            <m:mPr>
                              <m:mcs>
                                <m:mc>
                                  <m:mcPr>
                                    <m:count m:val="1"/>
                                    <m:mcJc m:val="center"/>
                                  </m:mcPr>
                                </m:mc>
                              </m:mcs>
                              <m:ctrlPr>
                                <a:rPr lang="ar-AE" i="1" smtClean="0">
                                  <a:latin typeface="Cambria Math" panose="02040503050406030204" pitchFamily="18" charset="0"/>
                                </a:rPr>
                              </m:ctrlPr>
                            </m:mPr>
                            <m:mr>
                              <m:e>
                                <m:r>
                                  <m:rPr>
                                    <m:brk m:alnAt="7"/>
                                  </m:rPr>
                                  <a:rPr lang="ar-AE" b="0" i="1" smtClean="0">
                                    <a:latin typeface="Cambria Math" panose="02040503050406030204" pitchFamily="18" charset="0"/>
                                  </a:rPr>
                                  <m:t>𝐶</m:t>
                                </m:r>
                              </m:e>
                            </m:mr>
                            <m:mr>
                              <m:e>
                                <m:r>
                                  <a:rPr lang="en-US" b="0" i="1" smtClean="0">
                                    <a:latin typeface="Cambria Math" panose="02040503050406030204" pitchFamily="18" charset="0"/>
                                  </a:rPr>
                                  <m:t>𝑀</m:t>
                                </m:r>
                              </m:e>
                            </m:mr>
                            <m:mr>
                              <m:e>
                                <m:r>
                                  <a:rPr lang="en-US" b="0" i="1" smtClean="0">
                                    <a:latin typeface="Cambria Math" panose="02040503050406030204" pitchFamily="18" charset="0"/>
                                  </a:rPr>
                                  <m:t>𝑌</m:t>
                                </m:r>
                              </m:e>
                            </m:mr>
                          </m:m>
                        </m:e>
                      </m:d>
                      <m:r>
                        <a:rPr lang="en-US" b="0" i="1" smtClean="0">
                          <a:latin typeface="Cambria Math" panose="02040503050406030204" pitchFamily="18" charset="0"/>
                        </a:rPr>
                        <m:t>=</m:t>
                      </m:r>
                      <m:d>
                        <m:dPr>
                          <m:begChr m:val="["/>
                          <m:endChr m:val="]"/>
                          <m:ctrlPr>
                            <a:rPr lang="ar-AE" i="1">
                              <a:latin typeface="Cambria Math" panose="02040503050406030204" pitchFamily="18" charset="0"/>
                            </a:rPr>
                          </m:ctrlPr>
                        </m:dPr>
                        <m:e>
                          <m:m>
                            <m:mPr>
                              <m:mcs>
                                <m:mc>
                                  <m:mcPr>
                                    <m:count m:val="1"/>
                                    <m:mcJc m:val="center"/>
                                  </m:mcPr>
                                </m:mc>
                              </m:mcs>
                              <m:ctrlPr>
                                <a:rPr lang="ar-AE" i="1">
                                  <a:latin typeface="Cambria Math" panose="02040503050406030204" pitchFamily="18" charset="0"/>
                                </a:rPr>
                              </m:ctrlPr>
                            </m:mPr>
                            <m:mr>
                              <m:e>
                                <m:r>
                                  <m:rPr>
                                    <m:brk m:alnAt="7"/>
                                  </m:rPr>
                                  <a:rPr lang="en-US" b="0" i="1" smtClean="0">
                                    <a:latin typeface="Cambria Math" panose="02040503050406030204" pitchFamily="18" charset="0"/>
                                  </a:rPr>
                                  <m:t>1</m:t>
                                </m:r>
                              </m:e>
                            </m:mr>
                            <m:mr>
                              <m:e>
                                <m:r>
                                  <a:rPr lang="en-US" b="0" i="1" smtClean="0">
                                    <a:latin typeface="Cambria Math" panose="02040503050406030204" pitchFamily="18" charset="0"/>
                                  </a:rPr>
                                  <m:t>1</m:t>
                                </m:r>
                              </m:e>
                            </m:mr>
                            <m:mr>
                              <m:e>
                                <m:r>
                                  <a:rPr lang="en-US" b="0" i="1" smtClean="0">
                                    <a:latin typeface="Cambria Math" panose="02040503050406030204" pitchFamily="18" charset="0"/>
                                  </a:rPr>
                                  <m:t>1</m:t>
                                </m:r>
                              </m:e>
                            </m:mr>
                          </m:m>
                        </m:e>
                      </m:d>
                      <m:r>
                        <a:rPr lang="en-US" b="0" i="1" smtClean="0">
                          <a:latin typeface="Cambria Math" panose="02040503050406030204" pitchFamily="18" charset="0"/>
                        </a:rPr>
                        <m:t>−</m:t>
                      </m:r>
                      <m:d>
                        <m:dPr>
                          <m:begChr m:val="["/>
                          <m:endChr m:val="]"/>
                          <m:ctrlPr>
                            <a:rPr lang="ar-AE" i="1">
                              <a:latin typeface="Cambria Math" panose="02040503050406030204" pitchFamily="18" charset="0"/>
                            </a:rPr>
                          </m:ctrlPr>
                        </m:dPr>
                        <m:e>
                          <m:m>
                            <m:mPr>
                              <m:mcs>
                                <m:mc>
                                  <m:mcPr>
                                    <m:count m:val="1"/>
                                    <m:mcJc m:val="center"/>
                                  </m:mcPr>
                                </m:mc>
                              </m:mcs>
                              <m:ctrlPr>
                                <a:rPr lang="ar-AE" i="1">
                                  <a:latin typeface="Cambria Math" panose="02040503050406030204" pitchFamily="18" charset="0"/>
                                </a:rPr>
                              </m:ctrlPr>
                            </m:mPr>
                            <m:mr>
                              <m:e>
                                <m:r>
                                  <m:rPr>
                                    <m:brk m:alnAt="7"/>
                                  </m:rPr>
                                  <a:rPr lang="en-US" b="0" i="1" smtClean="0">
                                    <a:latin typeface="Cambria Math" panose="02040503050406030204" pitchFamily="18" charset="0"/>
                                  </a:rPr>
                                  <m:t>𝑅</m:t>
                                </m:r>
                              </m:e>
                            </m:mr>
                            <m:mr>
                              <m:e>
                                <m:r>
                                  <a:rPr lang="en-US" b="0" i="1" smtClean="0">
                                    <a:latin typeface="Cambria Math" panose="02040503050406030204" pitchFamily="18" charset="0"/>
                                  </a:rPr>
                                  <m:t>𝐺</m:t>
                                </m:r>
                              </m:e>
                            </m:mr>
                            <m:mr>
                              <m:e>
                                <m:r>
                                  <a:rPr lang="en-US" b="0" i="1" smtClean="0">
                                    <a:latin typeface="Cambria Math" panose="02040503050406030204" pitchFamily="18" charset="0"/>
                                  </a:rPr>
                                  <m:t>𝐵</m:t>
                                </m:r>
                              </m:e>
                            </m:mr>
                          </m:m>
                        </m:e>
                      </m:d>
                    </m:oMath>
                  </m:oMathPara>
                </a14:m>
                <a:endParaRPr dirty="0">
                  <a:cs typeface="Comic Sans MS"/>
                </a:endParaRPr>
              </a:p>
            </p:txBody>
          </p:sp>
        </mc:Choice>
        <mc:Fallback xmlns="">
          <p:sp>
            <p:nvSpPr>
              <p:cNvPr id="6" name="object 6"/>
              <p:cNvSpPr txBox="1">
                <a:spLocks noRot="1" noChangeAspect="1" noMove="1" noResize="1" noEditPoints="1" noAdjustHandles="1" noChangeArrowheads="1" noChangeShapeType="1" noTextEdit="1"/>
              </p:cNvSpPr>
              <p:nvPr/>
            </p:nvSpPr>
            <p:spPr>
              <a:xfrm>
                <a:off x="1385977" y="2243463"/>
                <a:ext cx="8630004" cy="1959319"/>
              </a:xfrm>
              <a:prstGeom prst="rect">
                <a:avLst/>
              </a:prstGeom>
              <a:blipFill rotWithShape="0">
                <a:blip r:embed="rId2"/>
                <a:stretch>
                  <a:fillRect l="-1342" t="-3115"/>
                </a:stretch>
              </a:blipFill>
            </p:spPr>
            <p:txBody>
              <a:bodyPr/>
              <a:lstStyle/>
              <a:p>
                <a:r>
                  <a:rPr lang="en-US">
                    <a:noFill/>
                  </a:rPr>
                  <a:t> </a:t>
                </a:r>
              </a:p>
            </p:txBody>
          </p:sp>
        </mc:Fallback>
      </mc:AlternateContent>
      <p:sp>
        <p:nvSpPr>
          <p:cNvPr id="7" name="object 7"/>
          <p:cNvSpPr/>
          <p:nvPr/>
        </p:nvSpPr>
        <p:spPr>
          <a:xfrm>
            <a:off x="8256096" y="2908446"/>
            <a:ext cx="2872152" cy="3128330"/>
          </a:xfrm>
          <a:prstGeom prst="rect">
            <a:avLst/>
          </a:prstGeom>
          <a:blipFill>
            <a:blip r:embed="rId3" cstate="print"/>
            <a:stretch>
              <a:fillRect/>
            </a:stretch>
          </a:blipFill>
        </p:spPr>
        <p:txBody>
          <a:bodyPr wrap="square" lIns="0" tIns="0" rIns="0" bIns="0" rtlCol="0"/>
          <a:lstStyle/>
          <a:p>
            <a:endParaRPr/>
          </a:p>
        </p:txBody>
      </p:sp>
      <p:sp>
        <p:nvSpPr>
          <p:cNvPr id="11" name="Title 10"/>
          <p:cNvSpPr>
            <a:spLocks noGrp="1"/>
          </p:cNvSpPr>
          <p:nvPr>
            <p:ph type="title"/>
          </p:nvPr>
        </p:nvSpPr>
        <p:spPr/>
        <p:txBody>
          <a:bodyPr/>
          <a:lstStyle/>
          <a:p>
            <a:r>
              <a:rPr lang="en-US" dirty="0" smtClean="0"/>
              <a:t>CMY AND CMYK COLOR MODEL</a:t>
            </a:r>
            <a:endParaRPr lang="en-US" dirty="0"/>
          </a:p>
        </p:txBody>
      </p:sp>
    </p:spTree>
    <p:extLst>
      <p:ext uri="{BB962C8B-B14F-4D97-AF65-F5344CB8AC3E}">
        <p14:creationId xmlns:p14="http://schemas.microsoft.com/office/powerpoint/2010/main" val="9871900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7484365" y="1534668"/>
            <a:ext cx="2895599" cy="239725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479792" y="1530096"/>
            <a:ext cx="2905125" cy="2406650"/>
          </a:xfrm>
          <a:custGeom>
            <a:avLst/>
            <a:gdLst/>
            <a:ahLst/>
            <a:cxnLst/>
            <a:rect l="l" t="t" r="r" b="b"/>
            <a:pathLst>
              <a:path w="2905125" h="2406650">
                <a:moveTo>
                  <a:pt x="0" y="2406396"/>
                </a:moveTo>
                <a:lnTo>
                  <a:pt x="2904743" y="2406396"/>
                </a:lnTo>
                <a:lnTo>
                  <a:pt x="2904743" y="0"/>
                </a:lnTo>
                <a:lnTo>
                  <a:pt x="0" y="0"/>
                </a:lnTo>
                <a:lnTo>
                  <a:pt x="0" y="2406396"/>
                </a:lnTo>
                <a:close/>
              </a:path>
            </a:pathLst>
          </a:custGeom>
          <a:ln w="9144">
            <a:solidFill>
              <a:srgbClr val="000000"/>
            </a:solidFill>
          </a:ln>
        </p:spPr>
        <p:txBody>
          <a:bodyPr wrap="square" lIns="0" tIns="0" rIns="0" bIns="0" rtlCol="0"/>
          <a:lstStyle/>
          <a:p>
            <a:endParaRPr/>
          </a:p>
        </p:txBody>
      </p:sp>
      <p:sp>
        <p:nvSpPr>
          <p:cNvPr id="7" name="object 7"/>
          <p:cNvSpPr/>
          <p:nvPr/>
        </p:nvSpPr>
        <p:spPr>
          <a:xfrm>
            <a:off x="7484365" y="4114800"/>
            <a:ext cx="2895599" cy="2083308"/>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7479792" y="4110228"/>
            <a:ext cx="2905125" cy="2092960"/>
          </a:xfrm>
          <a:custGeom>
            <a:avLst/>
            <a:gdLst/>
            <a:ahLst/>
            <a:cxnLst/>
            <a:rect l="l" t="t" r="r" b="b"/>
            <a:pathLst>
              <a:path w="2905125" h="2092960">
                <a:moveTo>
                  <a:pt x="0" y="2092452"/>
                </a:moveTo>
                <a:lnTo>
                  <a:pt x="2904743" y="2092452"/>
                </a:lnTo>
                <a:lnTo>
                  <a:pt x="2904743" y="0"/>
                </a:lnTo>
                <a:lnTo>
                  <a:pt x="0" y="0"/>
                </a:lnTo>
                <a:lnTo>
                  <a:pt x="0" y="2092452"/>
                </a:lnTo>
                <a:close/>
              </a:path>
            </a:pathLst>
          </a:custGeom>
          <a:ln w="9144">
            <a:solidFill>
              <a:srgbClr val="000000"/>
            </a:solidFill>
          </a:ln>
        </p:spPr>
        <p:txBody>
          <a:bodyPr wrap="square" lIns="0" tIns="0" rIns="0" bIns="0" rtlCol="0"/>
          <a:lstStyle/>
          <a:p>
            <a:endParaRPr/>
          </a:p>
        </p:txBody>
      </p:sp>
      <p:sp>
        <p:nvSpPr>
          <p:cNvPr id="9" name="object 9"/>
          <p:cNvSpPr txBox="1"/>
          <p:nvPr/>
        </p:nvSpPr>
        <p:spPr>
          <a:xfrm>
            <a:off x="1104823" y="1851923"/>
            <a:ext cx="5269083" cy="289823"/>
          </a:xfrm>
          <a:prstGeom prst="rect">
            <a:avLst/>
          </a:prstGeom>
        </p:spPr>
        <p:txBody>
          <a:bodyPr vert="horz" wrap="square" lIns="0" tIns="12700" rIns="0" bIns="0" rtlCol="0">
            <a:spAutoFit/>
          </a:bodyPr>
          <a:lstStyle/>
          <a:p>
            <a:pPr marL="355600" indent="-342900">
              <a:spcBef>
                <a:spcPts val="100"/>
              </a:spcBef>
              <a:buChar char="•"/>
              <a:tabLst>
                <a:tab pos="354965" algn="l"/>
                <a:tab pos="355600" algn="l"/>
              </a:tabLst>
            </a:pPr>
            <a:r>
              <a:rPr spc="-5" dirty="0">
                <a:cs typeface="Comic Sans MS"/>
              </a:rPr>
              <a:t>RGB to HSI</a:t>
            </a:r>
            <a:r>
              <a:rPr spc="-65" dirty="0">
                <a:cs typeface="Comic Sans MS"/>
              </a:rPr>
              <a:t> </a:t>
            </a:r>
            <a:r>
              <a:rPr dirty="0">
                <a:cs typeface="Comic Sans MS"/>
              </a:rPr>
              <a:t>Conversion</a:t>
            </a:r>
          </a:p>
        </p:txBody>
      </p:sp>
      <p:sp>
        <p:nvSpPr>
          <p:cNvPr id="10" name="object 10"/>
          <p:cNvSpPr/>
          <p:nvPr/>
        </p:nvSpPr>
        <p:spPr>
          <a:xfrm>
            <a:off x="2471344" y="2403536"/>
            <a:ext cx="111125" cy="0"/>
          </a:xfrm>
          <a:custGeom>
            <a:avLst/>
            <a:gdLst/>
            <a:ahLst/>
            <a:cxnLst/>
            <a:rect l="l" t="t" r="r" b="b"/>
            <a:pathLst>
              <a:path w="111125">
                <a:moveTo>
                  <a:pt x="0" y="0"/>
                </a:moveTo>
                <a:lnTo>
                  <a:pt x="110774" y="0"/>
                </a:lnTo>
              </a:path>
            </a:pathLst>
          </a:custGeom>
          <a:ln w="8161">
            <a:solidFill>
              <a:srgbClr val="000000"/>
            </a:solidFill>
          </a:ln>
        </p:spPr>
        <p:txBody>
          <a:bodyPr wrap="square" lIns="0" tIns="0" rIns="0" bIns="0" rtlCol="0"/>
          <a:lstStyle/>
          <a:p>
            <a:endParaRPr/>
          </a:p>
        </p:txBody>
      </p:sp>
      <p:sp>
        <p:nvSpPr>
          <p:cNvPr id="11" name="object 11"/>
          <p:cNvSpPr txBox="1"/>
          <p:nvPr/>
        </p:nvSpPr>
        <p:spPr>
          <a:xfrm>
            <a:off x="2466169" y="2397368"/>
            <a:ext cx="130810" cy="260328"/>
          </a:xfrm>
          <a:prstGeom prst="rect">
            <a:avLst/>
          </a:prstGeom>
        </p:spPr>
        <p:txBody>
          <a:bodyPr vert="horz" wrap="square" lIns="0" tIns="13970" rIns="0" bIns="0" rtlCol="0">
            <a:spAutoFit/>
          </a:bodyPr>
          <a:lstStyle/>
          <a:p>
            <a:pPr marL="12700">
              <a:spcBef>
                <a:spcPts val="110"/>
              </a:spcBef>
            </a:pPr>
            <a:r>
              <a:rPr sz="1600" spc="25" dirty="0">
                <a:latin typeface="Times New Roman"/>
                <a:cs typeface="Times New Roman"/>
              </a:rPr>
              <a:t>3</a:t>
            </a:r>
            <a:endParaRPr sz="1600">
              <a:latin typeface="Times New Roman"/>
              <a:cs typeface="Times New Roman"/>
            </a:endParaRPr>
          </a:p>
        </p:txBody>
      </p:sp>
      <p:sp>
        <p:nvSpPr>
          <p:cNvPr id="12" name="object 12"/>
          <p:cNvSpPr txBox="1"/>
          <p:nvPr/>
        </p:nvSpPr>
        <p:spPr>
          <a:xfrm>
            <a:off x="2158103" y="2412220"/>
            <a:ext cx="3562985" cy="260328"/>
          </a:xfrm>
          <a:prstGeom prst="rect">
            <a:avLst/>
          </a:prstGeom>
        </p:spPr>
        <p:txBody>
          <a:bodyPr vert="horz" wrap="square" lIns="0" tIns="13970" rIns="0" bIns="0" rtlCol="0">
            <a:spAutoFit/>
          </a:bodyPr>
          <a:lstStyle/>
          <a:p>
            <a:pPr marL="12700">
              <a:spcBef>
                <a:spcPts val="110"/>
              </a:spcBef>
              <a:tabLst>
                <a:tab pos="1728470" algn="l"/>
              </a:tabLst>
            </a:pPr>
            <a:r>
              <a:rPr sz="1600" i="1" spc="15" dirty="0">
                <a:latin typeface="Times New Roman"/>
                <a:cs typeface="Times New Roman"/>
              </a:rPr>
              <a:t>I</a:t>
            </a:r>
            <a:r>
              <a:rPr sz="1600" i="1" spc="130" dirty="0">
                <a:latin typeface="Times New Roman"/>
                <a:cs typeface="Times New Roman"/>
              </a:rPr>
              <a:t> </a:t>
            </a:r>
            <a:r>
              <a:rPr sz="1600" spc="25" dirty="0">
                <a:latin typeface="Symbol"/>
                <a:cs typeface="Symbol"/>
              </a:rPr>
              <a:t></a:t>
            </a:r>
            <a:r>
              <a:rPr sz="1600" spc="10" dirty="0">
                <a:latin typeface="Times New Roman"/>
                <a:cs typeface="Times New Roman"/>
              </a:rPr>
              <a:t> </a:t>
            </a:r>
            <a:r>
              <a:rPr sz="2400" spc="37" baseline="34722" dirty="0">
                <a:latin typeface="Times New Roman"/>
                <a:cs typeface="Times New Roman"/>
              </a:rPr>
              <a:t>1</a:t>
            </a:r>
            <a:r>
              <a:rPr sz="2400" spc="-202" baseline="34722" dirty="0">
                <a:latin typeface="Times New Roman"/>
                <a:cs typeface="Times New Roman"/>
              </a:rPr>
              <a:t> </a:t>
            </a:r>
            <a:r>
              <a:rPr sz="1600" spc="60" dirty="0">
                <a:latin typeface="Times New Roman"/>
                <a:cs typeface="Times New Roman"/>
              </a:rPr>
              <a:t>(</a:t>
            </a:r>
            <a:r>
              <a:rPr sz="1600" i="1" spc="60" dirty="0">
                <a:latin typeface="Times New Roman"/>
                <a:cs typeface="Times New Roman"/>
              </a:rPr>
              <a:t>R</a:t>
            </a:r>
            <a:r>
              <a:rPr sz="1600" i="1" spc="-125" dirty="0">
                <a:latin typeface="Times New Roman"/>
                <a:cs typeface="Times New Roman"/>
              </a:rPr>
              <a:t> </a:t>
            </a:r>
            <a:r>
              <a:rPr sz="1600" spc="25" dirty="0">
                <a:latin typeface="Symbol"/>
                <a:cs typeface="Symbol"/>
              </a:rPr>
              <a:t></a:t>
            </a:r>
            <a:r>
              <a:rPr sz="1600" spc="-175" dirty="0">
                <a:latin typeface="Times New Roman"/>
                <a:cs typeface="Times New Roman"/>
              </a:rPr>
              <a:t> </a:t>
            </a:r>
            <a:r>
              <a:rPr sz="1600" i="1" spc="35" dirty="0">
                <a:latin typeface="Times New Roman"/>
                <a:cs typeface="Times New Roman"/>
              </a:rPr>
              <a:t>G</a:t>
            </a:r>
            <a:r>
              <a:rPr sz="1600" i="1" spc="-105" dirty="0">
                <a:latin typeface="Times New Roman"/>
                <a:cs typeface="Times New Roman"/>
              </a:rPr>
              <a:t> </a:t>
            </a:r>
            <a:r>
              <a:rPr sz="1600" spc="25" dirty="0">
                <a:latin typeface="Symbol"/>
                <a:cs typeface="Symbol"/>
              </a:rPr>
              <a:t></a:t>
            </a:r>
            <a:r>
              <a:rPr sz="1600" spc="-75" dirty="0">
                <a:latin typeface="Times New Roman"/>
                <a:cs typeface="Times New Roman"/>
              </a:rPr>
              <a:t> </a:t>
            </a:r>
            <a:r>
              <a:rPr sz="1600" i="1" spc="40" dirty="0">
                <a:latin typeface="Times New Roman"/>
                <a:cs typeface="Times New Roman"/>
              </a:rPr>
              <a:t>B</a:t>
            </a:r>
            <a:r>
              <a:rPr sz="1600" spc="40" dirty="0">
                <a:latin typeface="Times New Roman"/>
                <a:cs typeface="Times New Roman"/>
              </a:rPr>
              <a:t>),	</a:t>
            </a:r>
            <a:r>
              <a:rPr sz="1600" spc="-10" dirty="0">
                <a:latin typeface="Times New Roman"/>
                <a:cs typeface="Times New Roman"/>
              </a:rPr>
              <a:t>where0</a:t>
            </a:r>
            <a:r>
              <a:rPr sz="1600" spc="-105" dirty="0">
                <a:latin typeface="Times New Roman"/>
                <a:cs typeface="Times New Roman"/>
              </a:rPr>
              <a:t> </a:t>
            </a:r>
            <a:r>
              <a:rPr sz="1600" spc="25" dirty="0">
                <a:latin typeface="Symbol"/>
                <a:cs typeface="Symbol"/>
              </a:rPr>
              <a:t></a:t>
            </a:r>
            <a:r>
              <a:rPr sz="1600" spc="-15" dirty="0">
                <a:latin typeface="Times New Roman"/>
                <a:cs typeface="Times New Roman"/>
              </a:rPr>
              <a:t> </a:t>
            </a:r>
            <a:r>
              <a:rPr sz="1600" i="1" spc="15" dirty="0">
                <a:latin typeface="Times New Roman"/>
                <a:cs typeface="Times New Roman"/>
              </a:rPr>
              <a:t>I</a:t>
            </a:r>
            <a:r>
              <a:rPr sz="1600" i="1" spc="-254" dirty="0">
                <a:latin typeface="Times New Roman"/>
                <a:cs typeface="Times New Roman"/>
              </a:rPr>
              <a:t> </a:t>
            </a:r>
            <a:r>
              <a:rPr sz="1600" spc="10" dirty="0">
                <a:latin typeface="Times New Roman"/>
                <a:cs typeface="Times New Roman"/>
              </a:rPr>
              <a:t>,</a:t>
            </a:r>
            <a:r>
              <a:rPr sz="1600" spc="-165" dirty="0">
                <a:latin typeface="Times New Roman"/>
                <a:cs typeface="Times New Roman"/>
              </a:rPr>
              <a:t> </a:t>
            </a:r>
            <a:r>
              <a:rPr sz="1600" i="1" spc="60" dirty="0">
                <a:latin typeface="Times New Roman"/>
                <a:cs typeface="Times New Roman"/>
              </a:rPr>
              <a:t>R</a:t>
            </a:r>
            <a:r>
              <a:rPr sz="1600" spc="60" dirty="0">
                <a:latin typeface="Times New Roman"/>
                <a:cs typeface="Times New Roman"/>
              </a:rPr>
              <a:t>,</a:t>
            </a:r>
            <a:r>
              <a:rPr sz="1600" i="1" spc="60" dirty="0">
                <a:latin typeface="Times New Roman"/>
                <a:cs typeface="Times New Roman"/>
              </a:rPr>
              <a:t>G</a:t>
            </a:r>
            <a:r>
              <a:rPr sz="1600" spc="60" dirty="0">
                <a:latin typeface="Times New Roman"/>
                <a:cs typeface="Times New Roman"/>
              </a:rPr>
              <a:t>,</a:t>
            </a:r>
            <a:r>
              <a:rPr sz="1600" spc="-170" dirty="0">
                <a:latin typeface="Times New Roman"/>
                <a:cs typeface="Times New Roman"/>
              </a:rPr>
              <a:t> </a:t>
            </a:r>
            <a:r>
              <a:rPr sz="1600" i="1" spc="30" dirty="0">
                <a:latin typeface="Times New Roman"/>
                <a:cs typeface="Times New Roman"/>
              </a:rPr>
              <a:t>B</a:t>
            </a:r>
            <a:r>
              <a:rPr sz="1600" i="1" spc="-65" dirty="0">
                <a:latin typeface="Times New Roman"/>
                <a:cs typeface="Times New Roman"/>
              </a:rPr>
              <a:t> </a:t>
            </a:r>
            <a:r>
              <a:rPr sz="1600" spc="25" dirty="0">
                <a:latin typeface="Symbol"/>
                <a:cs typeface="Symbol"/>
              </a:rPr>
              <a:t></a:t>
            </a:r>
            <a:r>
              <a:rPr sz="1600" spc="-229" dirty="0">
                <a:latin typeface="Times New Roman"/>
                <a:cs typeface="Times New Roman"/>
              </a:rPr>
              <a:t> </a:t>
            </a:r>
            <a:r>
              <a:rPr sz="1600" spc="25" dirty="0">
                <a:latin typeface="Times New Roman"/>
                <a:cs typeface="Times New Roman"/>
              </a:rPr>
              <a:t>1</a:t>
            </a:r>
            <a:endParaRPr sz="1600">
              <a:latin typeface="Times New Roman"/>
              <a:cs typeface="Times New Roman"/>
            </a:endParaRPr>
          </a:p>
        </p:txBody>
      </p:sp>
      <p:sp>
        <p:nvSpPr>
          <p:cNvPr id="13" name="object 13"/>
          <p:cNvSpPr/>
          <p:nvPr/>
        </p:nvSpPr>
        <p:spPr>
          <a:xfrm>
            <a:off x="3090049" y="2912145"/>
            <a:ext cx="102870" cy="0"/>
          </a:xfrm>
          <a:custGeom>
            <a:avLst/>
            <a:gdLst/>
            <a:ahLst/>
            <a:cxnLst/>
            <a:rect l="l" t="t" r="r" b="b"/>
            <a:pathLst>
              <a:path w="102869">
                <a:moveTo>
                  <a:pt x="0" y="0"/>
                </a:moveTo>
                <a:lnTo>
                  <a:pt x="102819" y="0"/>
                </a:lnTo>
              </a:path>
            </a:pathLst>
          </a:custGeom>
          <a:ln w="3695">
            <a:solidFill>
              <a:srgbClr val="000000"/>
            </a:solidFill>
          </a:ln>
        </p:spPr>
        <p:txBody>
          <a:bodyPr wrap="square" lIns="0" tIns="0" rIns="0" bIns="0" rtlCol="0"/>
          <a:lstStyle/>
          <a:p>
            <a:endParaRPr/>
          </a:p>
        </p:txBody>
      </p:sp>
      <p:sp>
        <p:nvSpPr>
          <p:cNvPr id="14" name="object 14"/>
          <p:cNvSpPr/>
          <p:nvPr/>
        </p:nvSpPr>
        <p:spPr>
          <a:xfrm>
            <a:off x="2852344" y="3310107"/>
            <a:ext cx="22225" cy="13970"/>
          </a:xfrm>
          <a:custGeom>
            <a:avLst/>
            <a:gdLst/>
            <a:ahLst/>
            <a:cxnLst/>
            <a:rect l="l" t="t" r="r" b="b"/>
            <a:pathLst>
              <a:path w="22225" h="13970">
                <a:moveTo>
                  <a:pt x="0" y="13671"/>
                </a:moveTo>
                <a:lnTo>
                  <a:pt x="21614" y="0"/>
                </a:lnTo>
              </a:path>
            </a:pathLst>
          </a:custGeom>
          <a:ln w="7270">
            <a:solidFill>
              <a:srgbClr val="000000"/>
            </a:solidFill>
          </a:ln>
        </p:spPr>
        <p:txBody>
          <a:bodyPr wrap="square" lIns="0" tIns="0" rIns="0" bIns="0" rtlCol="0"/>
          <a:lstStyle/>
          <a:p>
            <a:endParaRPr/>
          </a:p>
        </p:txBody>
      </p:sp>
      <p:sp>
        <p:nvSpPr>
          <p:cNvPr id="15" name="object 15"/>
          <p:cNvSpPr/>
          <p:nvPr/>
        </p:nvSpPr>
        <p:spPr>
          <a:xfrm>
            <a:off x="2873958" y="3313803"/>
            <a:ext cx="31750" cy="87630"/>
          </a:xfrm>
          <a:custGeom>
            <a:avLst/>
            <a:gdLst/>
            <a:ahLst/>
            <a:cxnLst/>
            <a:rect l="l" t="t" r="r" b="b"/>
            <a:pathLst>
              <a:path w="31750" h="87629">
                <a:moveTo>
                  <a:pt x="0" y="0"/>
                </a:moveTo>
                <a:lnTo>
                  <a:pt x="31714" y="87574"/>
                </a:lnTo>
              </a:path>
            </a:pathLst>
          </a:custGeom>
          <a:ln w="14390">
            <a:solidFill>
              <a:srgbClr val="000000"/>
            </a:solidFill>
          </a:ln>
        </p:spPr>
        <p:txBody>
          <a:bodyPr wrap="square" lIns="0" tIns="0" rIns="0" bIns="0" rtlCol="0"/>
          <a:lstStyle/>
          <a:p>
            <a:endParaRPr/>
          </a:p>
        </p:txBody>
      </p:sp>
      <p:sp>
        <p:nvSpPr>
          <p:cNvPr id="16" name="object 16"/>
          <p:cNvSpPr/>
          <p:nvPr/>
        </p:nvSpPr>
        <p:spPr>
          <a:xfrm>
            <a:off x="2909156" y="3151590"/>
            <a:ext cx="41910" cy="250190"/>
          </a:xfrm>
          <a:custGeom>
            <a:avLst/>
            <a:gdLst/>
            <a:ahLst/>
            <a:cxnLst/>
            <a:rect l="l" t="t" r="r" b="b"/>
            <a:pathLst>
              <a:path w="41909" h="250189">
                <a:moveTo>
                  <a:pt x="0" y="249787"/>
                </a:moveTo>
                <a:lnTo>
                  <a:pt x="41473" y="0"/>
                </a:lnTo>
              </a:path>
            </a:pathLst>
          </a:custGeom>
          <a:ln w="6981">
            <a:solidFill>
              <a:srgbClr val="000000"/>
            </a:solidFill>
          </a:ln>
        </p:spPr>
        <p:txBody>
          <a:bodyPr wrap="square" lIns="0" tIns="0" rIns="0" bIns="0" rtlCol="0"/>
          <a:lstStyle/>
          <a:p>
            <a:endParaRPr/>
          </a:p>
        </p:txBody>
      </p:sp>
      <p:sp>
        <p:nvSpPr>
          <p:cNvPr id="17" name="object 17"/>
          <p:cNvSpPr txBox="1"/>
          <p:nvPr/>
        </p:nvSpPr>
        <p:spPr>
          <a:xfrm>
            <a:off x="5327417" y="3096387"/>
            <a:ext cx="388620" cy="144270"/>
          </a:xfrm>
          <a:prstGeom prst="rect">
            <a:avLst/>
          </a:prstGeom>
        </p:spPr>
        <p:txBody>
          <a:bodyPr vert="horz" wrap="square" lIns="0" tIns="13335" rIns="0" bIns="0" rtlCol="0">
            <a:spAutoFit/>
          </a:bodyPr>
          <a:lstStyle/>
          <a:p>
            <a:pPr marL="12700">
              <a:spcBef>
                <a:spcPts val="105"/>
              </a:spcBef>
              <a:tabLst>
                <a:tab pos="323850" algn="l"/>
              </a:tabLst>
            </a:pPr>
            <a:r>
              <a:rPr sz="850" spc="-25" dirty="0">
                <a:latin typeface="Times New Roman"/>
                <a:cs typeface="Times New Roman"/>
              </a:rPr>
              <a:t>0	0</a:t>
            </a:r>
            <a:endParaRPr sz="850">
              <a:latin typeface="Times New Roman"/>
              <a:cs typeface="Times New Roman"/>
            </a:endParaRPr>
          </a:p>
        </p:txBody>
      </p:sp>
      <p:sp>
        <p:nvSpPr>
          <p:cNvPr id="18" name="object 18"/>
          <p:cNvSpPr txBox="1"/>
          <p:nvPr/>
        </p:nvSpPr>
        <p:spPr>
          <a:xfrm>
            <a:off x="5063677" y="3147044"/>
            <a:ext cx="611505" cy="237885"/>
          </a:xfrm>
          <a:prstGeom prst="rect">
            <a:avLst/>
          </a:prstGeom>
        </p:spPr>
        <p:txBody>
          <a:bodyPr vert="horz" wrap="square" lIns="0" tIns="14604" rIns="0" bIns="0" rtlCol="0">
            <a:spAutoFit/>
          </a:bodyPr>
          <a:lstStyle/>
          <a:p>
            <a:pPr marL="12700">
              <a:spcBef>
                <a:spcPts val="114"/>
              </a:spcBef>
            </a:pPr>
            <a:r>
              <a:rPr sz="1450" spc="-70" dirty="0">
                <a:latin typeface="Times New Roman"/>
                <a:cs typeface="Times New Roman"/>
              </a:rPr>
              <a:t>if </a:t>
            </a:r>
            <a:r>
              <a:rPr sz="1450" i="1" spc="-35" dirty="0">
                <a:latin typeface="Times New Roman"/>
                <a:cs typeface="Times New Roman"/>
              </a:rPr>
              <a:t>g </a:t>
            </a:r>
            <a:r>
              <a:rPr sz="1450" spc="-40" dirty="0">
                <a:latin typeface="Symbol"/>
                <a:cs typeface="Symbol"/>
              </a:rPr>
              <a:t></a:t>
            </a:r>
            <a:r>
              <a:rPr sz="1450" spc="20" dirty="0">
                <a:latin typeface="Times New Roman"/>
                <a:cs typeface="Times New Roman"/>
              </a:rPr>
              <a:t> </a:t>
            </a:r>
            <a:r>
              <a:rPr sz="1450" i="1" spc="-35" dirty="0">
                <a:latin typeface="Times New Roman"/>
                <a:cs typeface="Times New Roman"/>
              </a:rPr>
              <a:t>b</a:t>
            </a:r>
            <a:endParaRPr sz="1450">
              <a:latin typeface="Times New Roman"/>
              <a:cs typeface="Times New Roman"/>
            </a:endParaRPr>
          </a:p>
        </p:txBody>
      </p:sp>
      <p:sp>
        <p:nvSpPr>
          <p:cNvPr id="19" name="object 19"/>
          <p:cNvSpPr txBox="1"/>
          <p:nvPr/>
        </p:nvSpPr>
        <p:spPr>
          <a:xfrm>
            <a:off x="2095532" y="2934569"/>
            <a:ext cx="2765425" cy="643255"/>
          </a:xfrm>
          <a:prstGeom prst="rect">
            <a:avLst/>
          </a:prstGeom>
        </p:spPr>
        <p:txBody>
          <a:bodyPr vert="horz" wrap="square" lIns="0" tIns="14604" rIns="0" bIns="0" rtlCol="0">
            <a:spAutoFit/>
          </a:bodyPr>
          <a:lstStyle/>
          <a:p>
            <a:pPr marL="629285" algn="ctr">
              <a:lnSpc>
                <a:spcPts val="1705"/>
              </a:lnSpc>
              <a:spcBef>
                <a:spcPts val="114"/>
              </a:spcBef>
            </a:pPr>
            <a:r>
              <a:rPr sz="2175" spc="-52" baseline="34482" dirty="0">
                <a:latin typeface="Times New Roman"/>
                <a:cs typeface="Times New Roman"/>
              </a:rPr>
              <a:t>1</a:t>
            </a:r>
            <a:r>
              <a:rPr sz="2175" spc="-292" baseline="34482" dirty="0">
                <a:latin typeface="Times New Roman"/>
                <a:cs typeface="Times New Roman"/>
              </a:rPr>
              <a:t> </a:t>
            </a:r>
            <a:r>
              <a:rPr sz="1450" spc="-20" dirty="0">
                <a:latin typeface="Times New Roman"/>
                <a:cs typeface="Times New Roman"/>
              </a:rPr>
              <a:t>[(</a:t>
            </a:r>
            <a:r>
              <a:rPr sz="1450" i="1" spc="-20" dirty="0">
                <a:latin typeface="Times New Roman"/>
                <a:cs typeface="Times New Roman"/>
              </a:rPr>
              <a:t>R</a:t>
            </a:r>
            <a:r>
              <a:rPr sz="1450" i="1" spc="-140" dirty="0">
                <a:latin typeface="Times New Roman"/>
                <a:cs typeface="Times New Roman"/>
              </a:rPr>
              <a:t> </a:t>
            </a:r>
            <a:r>
              <a:rPr sz="1450" spc="-40" dirty="0">
                <a:latin typeface="Symbol"/>
                <a:cs typeface="Symbol"/>
              </a:rPr>
              <a:t></a:t>
            </a:r>
            <a:r>
              <a:rPr sz="1450" spc="-204" dirty="0">
                <a:latin typeface="Times New Roman"/>
                <a:cs typeface="Times New Roman"/>
              </a:rPr>
              <a:t> </a:t>
            </a:r>
            <a:r>
              <a:rPr sz="1450" i="1" spc="-25" dirty="0">
                <a:latin typeface="Times New Roman"/>
                <a:cs typeface="Times New Roman"/>
              </a:rPr>
              <a:t>G</a:t>
            </a:r>
            <a:r>
              <a:rPr sz="1450" spc="-25" dirty="0">
                <a:latin typeface="Times New Roman"/>
                <a:cs typeface="Times New Roman"/>
              </a:rPr>
              <a:t>)</a:t>
            </a:r>
            <a:r>
              <a:rPr sz="1450" spc="-155" dirty="0">
                <a:latin typeface="Times New Roman"/>
                <a:cs typeface="Times New Roman"/>
              </a:rPr>
              <a:t> </a:t>
            </a:r>
            <a:r>
              <a:rPr sz="1450" spc="-40" dirty="0">
                <a:latin typeface="Symbol"/>
                <a:cs typeface="Symbol"/>
              </a:rPr>
              <a:t></a:t>
            </a:r>
            <a:r>
              <a:rPr sz="1450" spc="-165" dirty="0">
                <a:latin typeface="Times New Roman"/>
                <a:cs typeface="Times New Roman"/>
              </a:rPr>
              <a:t> </a:t>
            </a:r>
            <a:r>
              <a:rPr sz="1450" spc="-5" dirty="0">
                <a:latin typeface="Times New Roman"/>
                <a:cs typeface="Times New Roman"/>
              </a:rPr>
              <a:t>(</a:t>
            </a:r>
            <a:r>
              <a:rPr sz="1450" i="1" spc="-5" dirty="0">
                <a:latin typeface="Times New Roman"/>
                <a:cs typeface="Times New Roman"/>
              </a:rPr>
              <a:t>R</a:t>
            </a:r>
            <a:r>
              <a:rPr sz="1450" i="1" spc="-140" dirty="0">
                <a:latin typeface="Times New Roman"/>
                <a:cs typeface="Times New Roman"/>
              </a:rPr>
              <a:t> </a:t>
            </a:r>
            <a:r>
              <a:rPr sz="1450" spc="-40" dirty="0">
                <a:latin typeface="Symbol"/>
                <a:cs typeface="Symbol"/>
              </a:rPr>
              <a:t></a:t>
            </a:r>
            <a:r>
              <a:rPr sz="1450" spc="-125" dirty="0">
                <a:latin typeface="Times New Roman"/>
                <a:cs typeface="Times New Roman"/>
              </a:rPr>
              <a:t> </a:t>
            </a:r>
            <a:r>
              <a:rPr sz="1450" i="1" spc="-5" dirty="0">
                <a:latin typeface="Times New Roman"/>
                <a:cs typeface="Times New Roman"/>
              </a:rPr>
              <a:t>B</a:t>
            </a:r>
            <a:r>
              <a:rPr sz="1450" spc="-5" dirty="0">
                <a:latin typeface="Times New Roman"/>
                <a:cs typeface="Times New Roman"/>
              </a:rPr>
              <a:t>)]</a:t>
            </a:r>
            <a:endParaRPr sz="1450" dirty="0">
              <a:latin typeface="Times New Roman"/>
              <a:cs typeface="Times New Roman"/>
            </a:endParaRPr>
          </a:p>
          <a:p>
            <a:pPr marL="12700">
              <a:lnSpc>
                <a:spcPts val="1550"/>
              </a:lnSpc>
              <a:tabLst>
                <a:tab pos="1005840" algn="l"/>
                <a:tab pos="2616200" algn="l"/>
              </a:tabLst>
            </a:pPr>
            <a:r>
              <a:rPr sz="1450" i="1" spc="-50" dirty="0">
                <a:latin typeface="Times New Roman"/>
                <a:cs typeface="Times New Roman"/>
              </a:rPr>
              <a:t>H</a:t>
            </a:r>
            <a:r>
              <a:rPr sz="1450" i="1" spc="85" dirty="0">
                <a:latin typeface="Times New Roman"/>
                <a:cs typeface="Times New Roman"/>
              </a:rPr>
              <a:t> </a:t>
            </a:r>
            <a:r>
              <a:rPr sz="1450" spc="-40" dirty="0">
                <a:latin typeface="Symbol"/>
                <a:cs typeface="Symbol"/>
              </a:rPr>
              <a:t></a:t>
            </a:r>
            <a:r>
              <a:rPr sz="1450" spc="-100" dirty="0">
                <a:latin typeface="Times New Roman"/>
                <a:cs typeface="Times New Roman"/>
              </a:rPr>
              <a:t> </a:t>
            </a:r>
            <a:r>
              <a:rPr sz="1450" spc="45" dirty="0">
                <a:latin typeface="Times New Roman"/>
                <a:cs typeface="Times New Roman"/>
              </a:rPr>
              <a:t>c</a:t>
            </a:r>
            <a:r>
              <a:rPr sz="1450" spc="-35" dirty="0">
                <a:latin typeface="Times New Roman"/>
                <a:cs typeface="Times New Roman"/>
              </a:rPr>
              <a:t>o</a:t>
            </a:r>
            <a:r>
              <a:rPr sz="1450" spc="-105" dirty="0">
                <a:latin typeface="Times New Roman"/>
                <a:cs typeface="Times New Roman"/>
              </a:rPr>
              <a:t>s</a:t>
            </a:r>
            <a:r>
              <a:rPr sz="1275" spc="-120" baseline="42483" dirty="0">
                <a:latin typeface="Symbol"/>
                <a:cs typeface="Symbol"/>
              </a:rPr>
              <a:t></a:t>
            </a:r>
            <a:r>
              <a:rPr sz="1275" spc="-82" baseline="42483" dirty="0">
                <a:latin typeface="Times New Roman"/>
                <a:cs typeface="Times New Roman"/>
              </a:rPr>
              <a:t>1</a:t>
            </a:r>
            <a:r>
              <a:rPr sz="1450" spc="-75" dirty="0">
                <a:latin typeface="Times New Roman"/>
                <a:cs typeface="Times New Roman"/>
              </a:rPr>
              <a:t>{</a:t>
            </a:r>
            <a:r>
              <a:rPr sz="2175" u="sng" spc="-30" baseline="21072" dirty="0">
                <a:uFill>
                  <a:solidFill>
                    <a:srgbClr val="000000"/>
                  </a:solidFill>
                </a:uFill>
                <a:latin typeface="Times New Roman"/>
                <a:cs typeface="Times New Roman"/>
              </a:rPr>
              <a:t> </a:t>
            </a:r>
            <a:r>
              <a:rPr sz="2175" u="sng" baseline="21072" dirty="0">
                <a:uFill>
                  <a:solidFill>
                    <a:srgbClr val="000000"/>
                  </a:solidFill>
                </a:uFill>
                <a:latin typeface="Times New Roman"/>
                <a:cs typeface="Times New Roman"/>
              </a:rPr>
              <a:t>	</a:t>
            </a:r>
            <a:r>
              <a:rPr sz="2175" u="sng" spc="-52" baseline="21072" dirty="0">
                <a:uFill>
                  <a:solidFill>
                    <a:srgbClr val="000000"/>
                  </a:solidFill>
                </a:uFill>
                <a:latin typeface="Times New Roman"/>
                <a:cs typeface="Times New Roman"/>
              </a:rPr>
              <a:t>2</a:t>
            </a:r>
            <a:r>
              <a:rPr sz="2175" u="sng" baseline="21072" dirty="0">
                <a:uFill>
                  <a:solidFill>
                    <a:srgbClr val="000000"/>
                  </a:solidFill>
                </a:uFill>
                <a:latin typeface="Times New Roman"/>
                <a:cs typeface="Times New Roman"/>
              </a:rPr>
              <a:t>	</a:t>
            </a:r>
            <a:r>
              <a:rPr sz="1450" spc="5" dirty="0">
                <a:latin typeface="Times New Roman"/>
                <a:cs typeface="Times New Roman"/>
              </a:rPr>
              <a:t>},</a:t>
            </a:r>
            <a:endParaRPr sz="1450" dirty="0">
              <a:latin typeface="Times New Roman"/>
              <a:cs typeface="Times New Roman"/>
            </a:endParaRPr>
          </a:p>
          <a:p>
            <a:pPr marL="696595" algn="ctr">
              <a:lnSpc>
                <a:spcPts val="1585"/>
              </a:lnSpc>
            </a:pPr>
            <a:r>
              <a:rPr sz="1450" spc="-5" dirty="0">
                <a:latin typeface="Times New Roman"/>
                <a:cs typeface="Times New Roman"/>
              </a:rPr>
              <a:t>(</a:t>
            </a:r>
            <a:r>
              <a:rPr sz="1450" i="1" spc="-5" dirty="0">
                <a:latin typeface="Times New Roman"/>
                <a:cs typeface="Times New Roman"/>
              </a:rPr>
              <a:t>R</a:t>
            </a:r>
            <a:r>
              <a:rPr sz="1450" i="1" spc="-145" dirty="0">
                <a:latin typeface="Times New Roman"/>
                <a:cs typeface="Times New Roman"/>
              </a:rPr>
              <a:t> </a:t>
            </a:r>
            <a:r>
              <a:rPr sz="1450" spc="-40" dirty="0">
                <a:latin typeface="Symbol"/>
                <a:cs typeface="Symbol"/>
              </a:rPr>
              <a:t></a:t>
            </a:r>
            <a:r>
              <a:rPr sz="1450" spc="-200" dirty="0">
                <a:latin typeface="Times New Roman"/>
                <a:cs typeface="Times New Roman"/>
              </a:rPr>
              <a:t> </a:t>
            </a:r>
            <a:r>
              <a:rPr sz="1450" i="1" spc="-10" dirty="0">
                <a:latin typeface="Times New Roman"/>
                <a:cs typeface="Times New Roman"/>
              </a:rPr>
              <a:t>G</a:t>
            </a:r>
            <a:r>
              <a:rPr sz="1450" spc="-10" dirty="0">
                <a:latin typeface="Times New Roman"/>
                <a:cs typeface="Times New Roman"/>
              </a:rPr>
              <a:t>)</a:t>
            </a:r>
            <a:r>
              <a:rPr sz="1275" spc="-15" baseline="42483" dirty="0">
                <a:latin typeface="Times New Roman"/>
                <a:cs typeface="Times New Roman"/>
              </a:rPr>
              <a:t>2</a:t>
            </a:r>
            <a:r>
              <a:rPr sz="1275" spc="187" baseline="42483" dirty="0">
                <a:latin typeface="Times New Roman"/>
                <a:cs typeface="Times New Roman"/>
              </a:rPr>
              <a:t> </a:t>
            </a:r>
            <a:r>
              <a:rPr sz="1450" spc="-40" dirty="0">
                <a:latin typeface="Symbol"/>
                <a:cs typeface="Symbol"/>
              </a:rPr>
              <a:t></a:t>
            </a:r>
            <a:r>
              <a:rPr sz="1450" spc="-160" dirty="0">
                <a:latin typeface="Times New Roman"/>
                <a:cs typeface="Times New Roman"/>
              </a:rPr>
              <a:t> </a:t>
            </a:r>
            <a:r>
              <a:rPr sz="1450" spc="-5" dirty="0">
                <a:latin typeface="Times New Roman"/>
                <a:cs typeface="Times New Roman"/>
              </a:rPr>
              <a:t>(</a:t>
            </a:r>
            <a:r>
              <a:rPr sz="1450" i="1" spc="-5" dirty="0">
                <a:latin typeface="Times New Roman"/>
                <a:cs typeface="Times New Roman"/>
              </a:rPr>
              <a:t>R</a:t>
            </a:r>
            <a:r>
              <a:rPr sz="1450" i="1" spc="-150" dirty="0">
                <a:latin typeface="Times New Roman"/>
                <a:cs typeface="Times New Roman"/>
              </a:rPr>
              <a:t> </a:t>
            </a:r>
            <a:r>
              <a:rPr sz="1450" spc="-40" dirty="0">
                <a:latin typeface="Symbol"/>
                <a:cs typeface="Symbol"/>
              </a:rPr>
              <a:t></a:t>
            </a:r>
            <a:r>
              <a:rPr sz="1450" spc="-120" dirty="0">
                <a:latin typeface="Times New Roman"/>
                <a:cs typeface="Times New Roman"/>
              </a:rPr>
              <a:t> </a:t>
            </a:r>
            <a:r>
              <a:rPr sz="1450" i="1" spc="-45" dirty="0">
                <a:latin typeface="Times New Roman"/>
                <a:cs typeface="Times New Roman"/>
              </a:rPr>
              <a:t>B</a:t>
            </a:r>
            <a:r>
              <a:rPr sz="1450" spc="-45" dirty="0">
                <a:latin typeface="Times New Roman"/>
                <a:cs typeface="Times New Roman"/>
              </a:rPr>
              <a:t>)(</a:t>
            </a:r>
            <a:r>
              <a:rPr sz="1450" i="1" spc="-45" dirty="0">
                <a:latin typeface="Times New Roman"/>
                <a:cs typeface="Times New Roman"/>
              </a:rPr>
              <a:t>G</a:t>
            </a:r>
            <a:r>
              <a:rPr sz="1450" i="1" spc="-130" dirty="0">
                <a:latin typeface="Times New Roman"/>
                <a:cs typeface="Times New Roman"/>
              </a:rPr>
              <a:t> </a:t>
            </a:r>
            <a:r>
              <a:rPr sz="1450" spc="-40" dirty="0">
                <a:latin typeface="Symbol"/>
                <a:cs typeface="Symbol"/>
              </a:rPr>
              <a:t></a:t>
            </a:r>
            <a:r>
              <a:rPr sz="1450" spc="-120" dirty="0">
                <a:latin typeface="Times New Roman"/>
                <a:cs typeface="Times New Roman"/>
              </a:rPr>
              <a:t> </a:t>
            </a:r>
            <a:r>
              <a:rPr sz="1450" i="1" spc="-30" dirty="0">
                <a:latin typeface="Times New Roman"/>
                <a:cs typeface="Times New Roman"/>
              </a:rPr>
              <a:t>B</a:t>
            </a:r>
            <a:r>
              <a:rPr sz="1450" spc="-30" dirty="0">
                <a:latin typeface="Times New Roman"/>
                <a:cs typeface="Times New Roman"/>
              </a:rPr>
              <a:t>)</a:t>
            </a:r>
            <a:endParaRPr sz="1450" dirty="0">
              <a:latin typeface="Times New Roman"/>
              <a:cs typeface="Times New Roman"/>
            </a:endParaRPr>
          </a:p>
        </p:txBody>
      </p:sp>
      <p:sp>
        <p:nvSpPr>
          <p:cNvPr id="20" name="object 20"/>
          <p:cNvSpPr txBox="1"/>
          <p:nvPr/>
        </p:nvSpPr>
        <p:spPr>
          <a:xfrm>
            <a:off x="3826483" y="3727561"/>
            <a:ext cx="455295" cy="153246"/>
          </a:xfrm>
          <a:prstGeom prst="rect">
            <a:avLst/>
          </a:prstGeom>
        </p:spPr>
        <p:txBody>
          <a:bodyPr vert="horz" wrap="square" lIns="0" tIns="14604" rIns="0" bIns="0" rtlCol="0">
            <a:spAutoFit/>
          </a:bodyPr>
          <a:lstStyle/>
          <a:p>
            <a:pPr marL="12700">
              <a:spcBef>
                <a:spcPts val="114"/>
              </a:spcBef>
              <a:tabLst>
                <a:tab pos="382905" algn="l"/>
              </a:tabLst>
            </a:pPr>
            <a:r>
              <a:rPr sz="900" spc="15" dirty="0">
                <a:latin typeface="Times New Roman"/>
                <a:cs typeface="Times New Roman"/>
              </a:rPr>
              <a:t>0	0</a:t>
            </a:r>
            <a:endParaRPr sz="900">
              <a:latin typeface="Times New Roman"/>
              <a:cs typeface="Times New Roman"/>
            </a:endParaRPr>
          </a:p>
        </p:txBody>
      </p:sp>
      <p:sp>
        <p:nvSpPr>
          <p:cNvPr id="21" name="object 21"/>
          <p:cNvSpPr txBox="1"/>
          <p:nvPr/>
        </p:nvSpPr>
        <p:spPr>
          <a:xfrm>
            <a:off x="2109461" y="3769389"/>
            <a:ext cx="2121535" cy="253916"/>
          </a:xfrm>
          <a:prstGeom prst="rect">
            <a:avLst/>
          </a:prstGeom>
        </p:spPr>
        <p:txBody>
          <a:bodyPr vert="horz" wrap="square" lIns="0" tIns="15240" rIns="0" bIns="0" rtlCol="0">
            <a:spAutoFit/>
          </a:bodyPr>
          <a:lstStyle/>
          <a:p>
            <a:pPr marL="12700">
              <a:spcBef>
                <a:spcPts val="120"/>
              </a:spcBef>
              <a:tabLst>
                <a:tab pos="1412240" algn="l"/>
                <a:tab pos="1853564" algn="l"/>
              </a:tabLst>
            </a:pPr>
            <a:r>
              <a:rPr sz="1550" i="1" spc="35" dirty="0">
                <a:latin typeface="Times New Roman"/>
                <a:cs typeface="Times New Roman"/>
              </a:rPr>
              <a:t>H </a:t>
            </a:r>
            <a:r>
              <a:rPr sz="1550" spc="25" dirty="0">
                <a:latin typeface="Symbol"/>
                <a:cs typeface="Symbol"/>
              </a:rPr>
              <a:t></a:t>
            </a:r>
            <a:r>
              <a:rPr sz="1550" spc="25" dirty="0">
                <a:latin typeface="Times New Roman"/>
                <a:cs typeface="Times New Roman"/>
              </a:rPr>
              <a:t> </a:t>
            </a:r>
            <a:r>
              <a:rPr sz="1550" spc="-35" dirty="0">
                <a:latin typeface="Times New Roman"/>
                <a:cs typeface="Times New Roman"/>
              </a:rPr>
              <a:t>360 </a:t>
            </a:r>
            <a:r>
              <a:rPr sz="1350" spc="-607" baseline="43209" dirty="0">
                <a:latin typeface="Arial"/>
                <a:cs typeface="Arial"/>
              </a:rPr>
              <a:t></a:t>
            </a:r>
            <a:r>
              <a:rPr sz="1350" spc="277" baseline="43209" dirty="0">
                <a:latin typeface="Arial"/>
                <a:cs typeface="Arial"/>
              </a:rPr>
              <a:t> </a:t>
            </a:r>
            <a:r>
              <a:rPr sz="1550" spc="25" dirty="0">
                <a:latin typeface="Symbol"/>
                <a:cs typeface="Symbol"/>
              </a:rPr>
              <a:t></a:t>
            </a:r>
            <a:r>
              <a:rPr sz="1550" spc="-125" dirty="0">
                <a:latin typeface="Times New Roman"/>
                <a:cs typeface="Times New Roman"/>
              </a:rPr>
              <a:t> </a:t>
            </a:r>
            <a:r>
              <a:rPr sz="1550" i="1" spc="35" dirty="0">
                <a:latin typeface="Times New Roman"/>
                <a:cs typeface="Times New Roman"/>
              </a:rPr>
              <a:t>H</a:t>
            </a:r>
            <a:r>
              <a:rPr sz="1550" i="1" spc="-185" dirty="0">
                <a:latin typeface="Times New Roman"/>
                <a:cs typeface="Times New Roman"/>
              </a:rPr>
              <a:t> </a:t>
            </a:r>
            <a:r>
              <a:rPr sz="1550" spc="10" dirty="0">
                <a:latin typeface="Times New Roman"/>
                <a:cs typeface="Times New Roman"/>
              </a:rPr>
              <a:t>,	</a:t>
            </a:r>
            <a:r>
              <a:rPr sz="1550" spc="-30" dirty="0">
                <a:latin typeface="Times New Roman"/>
                <a:cs typeface="Times New Roman"/>
              </a:rPr>
              <a:t>if </a:t>
            </a:r>
            <a:r>
              <a:rPr sz="1550" spc="-25" dirty="0">
                <a:latin typeface="Times New Roman"/>
                <a:cs typeface="Times New Roman"/>
              </a:rPr>
              <a:t> </a:t>
            </a:r>
            <a:r>
              <a:rPr sz="1550" i="1" spc="25" dirty="0">
                <a:latin typeface="Times New Roman"/>
                <a:cs typeface="Times New Roman"/>
              </a:rPr>
              <a:t>g	</a:t>
            </a:r>
            <a:r>
              <a:rPr sz="1550" spc="25" dirty="0">
                <a:latin typeface="Symbol"/>
                <a:cs typeface="Symbol"/>
              </a:rPr>
              <a:t></a:t>
            </a:r>
            <a:r>
              <a:rPr sz="1550" spc="-135" dirty="0">
                <a:latin typeface="Times New Roman"/>
                <a:cs typeface="Times New Roman"/>
              </a:rPr>
              <a:t> </a:t>
            </a:r>
            <a:r>
              <a:rPr sz="1550" i="1" spc="25" dirty="0">
                <a:latin typeface="Times New Roman"/>
                <a:cs typeface="Times New Roman"/>
              </a:rPr>
              <a:t>b</a:t>
            </a:r>
            <a:endParaRPr sz="1550">
              <a:latin typeface="Times New Roman"/>
              <a:cs typeface="Times New Roman"/>
            </a:endParaRPr>
          </a:p>
        </p:txBody>
      </p:sp>
      <p:sp>
        <p:nvSpPr>
          <p:cNvPr id="22" name="object 22"/>
          <p:cNvSpPr/>
          <p:nvPr/>
        </p:nvSpPr>
        <p:spPr>
          <a:xfrm>
            <a:off x="2722528" y="4602020"/>
            <a:ext cx="789940" cy="0"/>
          </a:xfrm>
          <a:custGeom>
            <a:avLst/>
            <a:gdLst/>
            <a:ahLst/>
            <a:cxnLst/>
            <a:rect l="l" t="t" r="r" b="b"/>
            <a:pathLst>
              <a:path w="789939">
                <a:moveTo>
                  <a:pt x="0" y="0"/>
                </a:moveTo>
                <a:lnTo>
                  <a:pt x="789704" y="0"/>
                </a:lnTo>
              </a:path>
            </a:pathLst>
          </a:custGeom>
          <a:ln w="7972">
            <a:solidFill>
              <a:srgbClr val="000000"/>
            </a:solidFill>
          </a:ln>
        </p:spPr>
        <p:txBody>
          <a:bodyPr wrap="square" lIns="0" tIns="0" rIns="0" bIns="0" rtlCol="0"/>
          <a:lstStyle/>
          <a:p>
            <a:endParaRPr/>
          </a:p>
        </p:txBody>
      </p:sp>
      <p:sp>
        <p:nvSpPr>
          <p:cNvPr id="23" name="object 23"/>
          <p:cNvSpPr txBox="1"/>
          <p:nvPr/>
        </p:nvSpPr>
        <p:spPr>
          <a:xfrm>
            <a:off x="3058221" y="4313064"/>
            <a:ext cx="128270" cy="254557"/>
          </a:xfrm>
          <a:prstGeom prst="rect">
            <a:avLst/>
          </a:prstGeom>
        </p:spPr>
        <p:txBody>
          <a:bodyPr vert="horz" wrap="square" lIns="0" tIns="15875" rIns="0" bIns="0" rtlCol="0">
            <a:spAutoFit/>
          </a:bodyPr>
          <a:lstStyle/>
          <a:p>
            <a:pPr marL="12700">
              <a:spcBef>
                <a:spcPts val="125"/>
              </a:spcBef>
            </a:pPr>
            <a:r>
              <a:rPr sz="1550" spc="30" dirty="0">
                <a:latin typeface="Times New Roman"/>
                <a:cs typeface="Times New Roman"/>
              </a:rPr>
              <a:t>3</a:t>
            </a:r>
            <a:endParaRPr sz="1550">
              <a:latin typeface="Times New Roman"/>
              <a:cs typeface="Times New Roman"/>
            </a:endParaRPr>
          </a:p>
        </p:txBody>
      </p:sp>
      <p:sp>
        <p:nvSpPr>
          <p:cNvPr id="24" name="object 24"/>
          <p:cNvSpPr txBox="1"/>
          <p:nvPr/>
        </p:nvSpPr>
        <p:spPr>
          <a:xfrm>
            <a:off x="3527636" y="4439431"/>
            <a:ext cx="1344295" cy="254557"/>
          </a:xfrm>
          <a:prstGeom prst="rect">
            <a:avLst/>
          </a:prstGeom>
        </p:spPr>
        <p:txBody>
          <a:bodyPr vert="horz" wrap="square" lIns="0" tIns="15875" rIns="0" bIns="0" rtlCol="0">
            <a:spAutoFit/>
          </a:bodyPr>
          <a:lstStyle/>
          <a:p>
            <a:pPr marL="12700">
              <a:spcBef>
                <a:spcPts val="125"/>
              </a:spcBef>
            </a:pPr>
            <a:r>
              <a:rPr sz="1550" spc="45" dirty="0">
                <a:latin typeface="Symbol"/>
                <a:cs typeface="Symbol"/>
              </a:rPr>
              <a:t></a:t>
            </a:r>
            <a:r>
              <a:rPr sz="1550" spc="45" dirty="0">
                <a:latin typeface="Times New Roman"/>
                <a:cs typeface="Times New Roman"/>
              </a:rPr>
              <a:t>(min{</a:t>
            </a:r>
            <a:r>
              <a:rPr sz="1550" i="1" spc="45" dirty="0">
                <a:latin typeface="Times New Roman"/>
                <a:cs typeface="Times New Roman"/>
              </a:rPr>
              <a:t>R</a:t>
            </a:r>
            <a:r>
              <a:rPr sz="1550" spc="45" dirty="0">
                <a:latin typeface="Times New Roman"/>
                <a:cs typeface="Times New Roman"/>
              </a:rPr>
              <a:t>,</a:t>
            </a:r>
            <a:r>
              <a:rPr sz="1550" i="1" spc="45" dirty="0">
                <a:latin typeface="Times New Roman"/>
                <a:cs typeface="Times New Roman"/>
              </a:rPr>
              <a:t>G</a:t>
            </a:r>
            <a:r>
              <a:rPr sz="1550" spc="45" dirty="0">
                <a:latin typeface="Times New Roman"/>
                <a:cs typeface="Times New Roman"/>
              </a:rPr>
              <a:t>,</a:t>
            </a:r>
            <a:r>
              <a:rPr sz="1550" spc="-210" dirty="0">
                <a:latin typeface="Times New Roman"/>
                <a:cs typeface="Times New Roman"/>
              </a:rPr>
              <a:t> </a:t>
            </a:r>
            <a:r>
              <a:rPr sz="1550" i="1" spc="25" dirty="0">
                <a:latin typeface="Times New Roman"/>
                <a:cs typeface="Times New Roman"/>
              </a:rPr>
              <a:t>B</a:t>
            </a:r>
            <a:r>
              <a:rPr sz="1550" spc="25" dirty="0">
                <a:latin typeface="Times New Roman"/>
                <a:cs typeface="Times New Roman"/>
              </a:rPr>
              <a:t>})</a:t>
            </a:r>
            <a:endParaRPr sz="1550">
              <a:latin typeface="Times New Roman"/>
              <a:cs typeface="Times New Roman"/>
            </a:endParaRPr>
          </a:p>
        </p:txBody>
      </p:sp>
      <p:sp>
        <p:nvSpPr>
          <p:cNvPr id="25" name="object 25"/>
          <p:cNvSpPr txBox="1"/>
          <p:nvPr/>
        </p:nvSpPr>
        <p:spPr>
          <a:xfrm>
            <a:off x="2729386" y="4595703"/>
            <a:ext cx="786130" cy="254557"/>
          </a:xfrm>
          <a:prstGeom prst="rect">
            <a:avLst/>
          </a:prstGeom>
        </p:spPr>
        <p:txBody>
          <a:bodyPr vert="horz" wrap="square" lIns="0" tIns="15875" rIns="0" bIns="0" rtlCol="0">
            <a:spAutoFit/>
          </a:bodyPr>
          <a:lstStyle/>
          <a:p>
            <a:pPr marL="12700">
              <a:spcBef>
                <a:spcPts val="125"/>
              </a:spcBef>
            </a:pPr>
            <a:r>
              <a:rPr sz="1550" i="1" spc="35" dirty="0">
                <a:latin typeface="Times New Roman"/>
                <a:cs typeface="Times New Roman"/>
              </a:rPr>
              <a:t>R</a:t>
            </a:r>
            <a:r>
              <a:rPr sz="1550" i="1" spc="-145" dirty="0">
                <a:latin typeface="Times New Roman"/>
                <a:cs typeface="Times New Roman"/>
              </a:rPr>
              <a:t> </a:t>
            </a:r>
            <a:r>
              <a:rPr sz="1550" spc="30" dirty="0">
                <a:latin typeface="Symbol"/>
                <a:cs typeface="Symbol"/>
              </a:rPr>
              <a:t></a:t>
            </a:r>
            <a:r>
              <a:rPr sz="1550" spc="-185" dirty="0">
                <a:latin typeface="Times New Roman"/>
                <a:cs typeface="Times New Roman"/>
              </a:rPr>
              <a:t> </a:t>
            </a:r>
            <a:r>
              <a:rPr sz="1550" i="1" spc="40" dirty="0">
                <a:latin typeface="Times New Roman"/>
                <a:cs typeface="Times New Roman"/>
              </a:rPr>
              <a:t>G</a:t>
            </a:r>
            <a:r>
              <a:rPr sz="1550" i="1" spc="-125" dirty="0">
                <a:latin typeface="Times New Roman"/>
                <a:cs typeface="Times New Roman"/>
              </a:rPr>
              <a:t> </a:t>
            </a:r>
            <a:r>
              <a:rPr sz="1550" spc="30" dirty="0">
                <a:latin typeface="Symbol"/>
                <a:cs typeface="Symbol"/>
              </a:rPr>
              <a:t></a:t>
            </a:r>
            <a:r>
              <a:rPr sz="1550" spc="-100" dirty="0">
                <a:latin typeface="Times New Roman"/>
                <a:cs typeface="Times New Roman"/>
              </a:rPr>
              <a:t> </a:t>
            </a:r>
            <a:r>
              <a:rPr sz="1550" i="1" spc="35" dirty="0">
                <a:latin typeface="Times New Roman"/>
                <a:cs typeface="Times New Roman"/>
              </a:rPr>
              <a:t>B</a:t>
            </a:r>
            <a:endParaRPr sz="1550">
              <a:latin typeface="Times New Roman"/>
              <a:cs typeface="Times New Roman"/>
            </a:endParaRPr>
          </a:p>
        </p:txBody>
      </p:sp>
      <p:sp>
        <p:nvSpPr>
          <p:cNvPr id="26" name="object 26"/>
          <p:cNvSpPr txBox="1"/>
          <p:nvPr/>
        </p:nvSpPr>
        <p:spPr>
          <a:xfrm>
            <a:off x="2152383" y="4439431"/>
            <a:ext cx="549275" cy="254557"/>
          </a:xfrm>
          <a:prstGeom prst="rect">
            <a:avLst/>
          </a:prstGeom>
        </p:spPr>
        <p:txBody>
          <a:bodyPr vert="horz" wrap="square" lIns="0" tIns="15875" rIns="0" bIns="0" rtlCol="0">
            <a:spAutoFit/>
          </a:bodyPr>
          <a:lstStyle/>
          <a:p>
            <a:pPr marL="12700">
              <a:spcBef>
                <a:spcPts val="125"/>
              </a:spcBef>
            </a:pPr>
            <a:r>
              <a:rPr sz="1550" i="1" spc="30" dirty="0">
                <a:latin typeface="Times New Roman"/>
                <a:cs typeface="Times New Roman"/>
              </a:rPr>
              <a:t>S </a:t>
            </a:r>
            <a:r>
              <a:rPr sz="1550" spc="30" dirty="0">
                <a:latin typeface="Symbol"/>
                <a:cs typeface="Symbol"/>
              </a:rPr>
              <a:t></a:t>
            </a:r>
            <a:r>
              <a:rPr sz="1550" spc="-250" dirty="0">
                <a:latin typeface="Times New Roman"/>
                <a:cs typeface="Times New Roman"/>
              </a:rPr>
              <a:t> </a:t>
            </a:r>
            <a:r>
              <a:rPr sz="1550" spc="80" dirty="0">
                <a:latin typeface="Times New Roman"/>
                <a:cs typeface="Times New Roman"/>
              </a:rPr>
              <a:t>1</a:t>
            </a:r>
            <a:r>
              <a:rPr sz="1550" spc="80" dirty="0">
                <a:latin typeface="Symbol"/>
                <a:cs typeface="Symbol"/>
              </a:rPr>
              <a:t></a:t>
            </a:r>
            <a:endParaRPr sz="1550">
              <a:latin typeface="Symbol"/>
              <a:cs typeface="Symbol"/>
            </a:endParaRPr>
          </a:p>
        </p:txBody>
      </p:sp>
      <p:sp>
        <p:nvSpPr>
          <p:cNvPr id="27" name="object 27"/>
          <p:cNvSpPr txBox="1"/>
          <p:nvPr/>
        </p:nvSpPr>
        <p:spPr>
          <a:xfrm>
            <a:off x="4703139" y="3783133"/>
            <a:ext cx="2052955" cy="254557"/>
          </a:xfrm>
          <a:prstGeom prst="rect">
            <a:avLst/>
          </a:prstGeom>
        </p:spPr>
        <p:txBody>
          <a:bodyPr vert="horz" wrap="square" lIns="0" tIns="15875" rIns="0" bIns="0" rtlCol="0">
            <a:spAutoFit/>
          </a:bodyPr>
          <a:lstStyle/>
          <a:p>
            <a:pPr marL="12700">
              <a:spcBef>
                <a:spcPts val="125"/>
              </a:spcBef>
            </a:pPr>
            <a:r>
              <a:rPr sz="1550" spc="-60" dirty="0">
                <a:latin typeface="Times New Roman"/>
                <a:cs typeface="Times New Roman"/>
              </a:rPr>
              <a:t>where </a:t>
            </a:r>
            <a:r>
              <a:rPr sz="1550" i="1" spc="10" dirty="0">
                <a:latin typeface="Times New Roman"/>
                <a:cs typeface="Times New Roman"/>
              </a:rPr>
              <a:t>g</a:t>
            </a:r>
            <a:r>
              <a:rPr sz="1350" spc="15" baseline="-24691" dirty="0">
                <a:latin typeface="Times New Roman"/>
                <a:cs typeface="Times New Roman"/>
              </a:rPr>
              <a:t>0 </a:t>
            </a:r>
            <a:r>
              <a:rPr sz="1550" spc="-30" dirty="0">
                <a:latin typeface="Symbol"/>
                <a:cs typeface="Symbol"/>
              </a:rPr>
              <a:t></a:t>
            </a:r>
            <a:r>
              <a:rPr sz="1550" spc="-30" dirty="0">
                <a:latin typeface="Times New Roman"/>
                <a:cs typeface="Times New Roman"/>
              </a:rPr>
              <a:t> </a:t>
            </a:r>
            <a:r>
              <a:rPr sz="1550" i="1" spc="-40" dirty="0">
                <a:latin typeface="Times New Roman"/>
                <a:cs typeface="Times New Roman"/>
              </a:rPr>
              <a:t>G </a:t>
            </a:r>
            <a:r>
              <a:rPr sz="1550" spc="-15" dirty="0">
                <a:latin typeface="Times New Roman"/>
                <a:cs typeface="Times New Roman"/>
              </a:rPr>
              <a:t>/ </a:t>
            </a:r>
            <a:r>
              <a:rPr sz="1550" i="1" spc="-20" dirty="0">
                <a:latin typeface="Times New Roman"/>
                <a:cs typeface="Times New Roman"/>
              </a:rPr>
              <a:t>I </a:t>
            </a:r>
            <a:r>
              <a:rPr sz="1550" spc="-15" dirty="0">
                <a:latin typeface="Times New Roman"/>
                <a:cs typeface="Times New Roman"/>
              </a:rPr>
              <a:t>, </a:t>
            </a:r>
            <a:r>
              <a:rPr sz="1550" i="1" spc="-60" dirty="0">
                <a:latin typeface="Times New Roman"/>
                <a:cs typeface="Times New Roman"/>
              </a:rPr>
              <a:t>b</a:t>
            </a:r>
            <a:r>
              <a:rPr sz="1350" spc="-89" baseline="-24691" dirty="0">
                <a:latin typeface="Times New Roman"/>
                <a:cs typeface="Times New Roman"/>
              </a:rPr>
              <a:t>0 </a:t>
            </a:r>
            <a:r>
              <a:rPr sz="1550" spc="-30" dirty="0">
                <a:latin typeface="Symbol"/>
                <a:cs typeface="Symbol"/>
              </a:rPr>
              <a:t></a:t>
            </a:r>
            <a:r>
              <a:rPr sz="1550" spc="-30" dirty="0">
                <a:latin typeface="Times New Roman"/>
                <a:cs typeface="Times New Roman"/>
              </a:rPr>
              <a:t> </a:t>
            </a:r>
            <a:r>
              <a:rPr sz="1550" i="1" spc="-35" dirty="0">
                <a:latin typeface="Times New Roman"/>
                <a:cs typeface="Times New Roman"/>
              </a:rPr>
              <a:t>B </a:t>
            </a:r>
            <a:r>
              <a:rPr sz="1550" spc="-15" dirty="0">
                <a:latin typeface="Times New Roman"/>
                <a:cs typeface="Times New Roman"/>
              </a:rPr>
              <a:t>/</a:t>
            </a:r>
            <a:r>
              <a:rPr sz="1550" spc="-254" dirty="0">
                <a:latin typeface="Times New Roman"/>
                <a:cs typeface="Times New Roman"/>
              </a:rPr>
              <a:t> </a:t>
            </a:r>
            <a:r>
              <a:rPr sz="1550" i="1" spc="-20" dirty="0">
                <a:latin typeface="Times New Roman"/>
                <a:cs typeface="Times New Roman"/>
              </a:rPr>
              <a:t>I</a:t>
            </a:r>
            <a:endParaRPr sz="1550">
              <a:latin typeface="Times New Roman"/>
              <a:cs typeface="Times New Roman"/>
            </a:endParaRPr>
          </a:p>
        </p:txBody>
      </p:sp>
      <p:sp>
        <p:nvSpPr>
          <p:cNvPr id="28" name="object 28"/>
          <p:cNvSpPr txBox="1"/>
          <p:nvPr/>
        </p:nvSpPr>
        <p:spPr>
          <a:xfrm>
            <a:off x="942376" y="5003554"/>
            <a:ext cx="5593976" cy="1264449"/>
          </a:xfrm>
          <a:prstGeom prst="rect">
            <a:avLst/>
          </a:prstGeom>
        </p:spPr>
        <p:txBody>
          <a:bodyPr vert="horz" wrap="square" lIns="0" tIns="149860" rIns="0" bIns="0" rtlCol="0">
            <a:spAutoFit/>
          </a:bodyPr>
          <a:lstStyle/>
          <a:p>
            <a:pPr marL="12700">
              <a:spcBef>
                <a:spcPts val="1180"/>
              </a:spcBef>
            </a:pPr>
            <a:r>
              <a:rPr spc="-5" dirty="0">
                <a:solidFill>
                  <a:srgbClr val="0D0D0D"/>
                </a:solidFill>
                <a:cs typeface="Comic Sans MS"/>
              </a:rPr>
              <a:t>-Hue </a:t>
            </a:r>
            <a:r>
              <a:rPr dirty="0">
                <a:solidFill>
                  <a:srgbClr val="0D0D0D"/>
                </a:solidFill>
                <a:cs typeface="Comic Sans MS"/>
              </a:rPr>
              <a:t>: </a:t>
            </a:r>
            <a:r>
              <a:rPr spc="-5" dirty="0">
                <a:solidFill>
                  <a:srgbClr val="0D0D0D"/>
                </a:solidFill>
                <a:cs typeface="Comic Sans MS"/>
              </a:rPr>
              <a:t>Range [0,</a:t>
            </a:r>
            <a:r>
              <a:rPr spc="-40" dirty="0">
                <a:solidFill>
                  <a:srgbClr val="0D0D0D"/>
                </a:solidFill>
                <a:cs typeface="Comic Sans MS"/>
              </a:rPr>
              <a:t> </a:t>
            </a:r>
            <a:r>
              <a:rPr dirty="0">
                <a:solidFill>
                  <a:srgbClr val="0D0D0D"/>
                </a:solidFill>
                <a:cs typeface="Comic Sans MS"/>
              </a:rPr>
              <a:t>360]</a:t>
            </a:r>
            <a:endParaRPr dirty="0">
              <a:cs typeface="Comic Sans MS"/>
            </a:endParaRPr>
          </a:p>
          <a:p>
            <a:pPr marL="12700">
              <a:spcBef>
                <a:spcPts val="1080"/>
              </a:spcBef>
            </a:pPr>
            <a:r>
              <a:rPr spc="-5" dirty="0">
                <a:solidFill>
                  <a:srgbClr val="0D0D0D"/>
                </a:solidFill>
                <a:cs typeface="Comic Sans MS"/>
              </a:rPr>
              <a:t>-Saturation </a:t>
            </a:r>
            <a:r>
              <a:rPr dirty="0">
                <a:solidFill>
                  <a:srgbClr val="0D0D0D"/>
                </a:solidFill>
                <a:cs typeface="Comic Sans MS"/>
              </a:rPr>
              <a:t>: Range[0,</a:t>
            </a:r>
            <a:r>
              <a:rPr spc="-80" dirty="0">
                <a:solidFill>
                  <a:srgbClr val="0D0D0D"/>
                </a:solidFill>
                <a:cs typeface="Comic Sans MS"/>
              </a:rPr>
              <a:t> </a:t>
            </a:r>
            <a:r>
              <a:rPr dirty="0">
                <a:solidFill>
                  <a:srgbClr val="0D0D0D"/>
                </a:solidFill>
                <a:cs typeface="Comic Sans MS"/>
              </a:rPr>
              <a:t>1]</a:t>
            </a:r>
            <a:endParaRPr dirty="0">
              <a:cs typeface="Comic Sans MS"/>
            </a:endParaRPr>
          </a:p>
          <a:p>
            <a:pPr marL="12700">
              <a:spcBef>
                <a:spcPts val="1080"/>
              </a:spcBef>
            </a:pPr>
            <a:r>
              <a:rPr spc="-5" dirty="0">
                <a:solidFill>
                  <a:srgbClr val="0D0D0D"/>
                </a:solidFill>
                <a:cs typeface="Comic Sans MS"/>
              </a:rPr>
              <a:t>-Intensity </a:t>
            </a:r>
            <a:r>
              <a:rPr dirty="0">
                <a:solidFill>
                  <a:srgbClr val="0D0D0D"/>
                </a:solidFill>
                <a:cs typeface="Comic Sans MS"/>
              </a:rPr>
              <a:t>: </a:t>
            </a:r>
            <a:r>
              <a:rPr spc="-5" dirty="0">
                <a:solidFill>
                  <a:srgbClr val="0D0D0D"/>
                </a:solidFill>
                <a:cs typeface="Comic Sans MS"/>
              </a:rPr>
              <a:t>Range[0,</a:t>
            </a:r>
            <a:r>
              <a:rPr spc="-55" dirty="0">
                <a:solidFill>
                  <a:srgbClr val="0D0D0D"/>
                </a:solidFill>
                <a:cs typeface="Comic Sans MS"/>
              </a:rPr>
              <a:t> </a:t>
            </a:r>
            <a:r>
              <a:rPr dirty="0">
                <a:solidFill>
                  <a:srgbClr val="0D0D0D"/>
                </a:solidFill>
                <a:cs typeface="Comic Sans MS"/>
              </a:rPr>
              <a:t>1]</a:t>
            </a:r>
            <a:endParaRPr dirty="0">
              <a:cs typeface="Comic Sans MS"/>
            </a:endParaRPr>
          </a:p>
        </p:txBody>
      </p:sp>
      <p:sp>
        <p:nvSpPr>
          <p:cNvPr id="29" name="Title 28"/>
          <p:cNvSpPr>
            <a:spLocks noGrp="1"/>
          </p:cNvSpPr>
          <p:nvPr>
            <p:ph type="title"/>
          </p:nvPr>
        </p:nvSpPr>
        <p:spPr>
          <a:xfrm>
            <a:off x="942376" y="215337"/>
            <a:ext cx="10058400" cy="1609344"/>
          </a:xfrm>
        </p:spPr>
        <p:txBody>
          <a:bodyPr/>
          <a:lstStyle/>
          <a:p>
            <a:r>
              <a:rPr lang="en-US" dirty="0" smtClean="0"/>
              <a:t>HIS COLOR MODEL</a:t>
            </a:r>
            <a:endParaRPr lang="en-US" dirty="0"/>
          </a:p>
        </p:txBody>
      </p:sp>
    </p:spTree>
    <p:extLst>
      <p:ext uri="{BB962C8B-B14F-4D97-AF65-F5344CB8AC3E}">
        <p14:creationId xmlns:p14="http://schemas.microsoft.com/office/powerpoint/2010/main" val="880119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45986"/>
            <a:ext cx="10058400" cy="1609344"/>
          </a:xfrm>
        </p:spPr>
        <p:txBody>
          <a:bodyPr/>
          <a:lstStyle/>
          <a:p>
            <a:r>
              <a:rPr lang="en-US" dirty="0" smtClean="0"/>
              <a:t>IMAGE COMPRESSION</a:t>
            </a:r>
            <a:endParaRPr lang="en-US" dirty="0"/>
          </a:p>
        </p:txBody>
      </p:sp>
      <p:sp>
        <p:nvSpPr>
          <p:cNvPr id="3" name="Content Placeholder 2"/>
          <p:cNvSpPr>
            <a:spLocks noGrp="1"/>
          </p:cNvSpPr>
          <p:nvPr>
            <p:ph idx="1"/>
          </p:nvPr>
        </p:nvSpPr>
        <p:spPr>
          <a:xfrm>
            <a:off x="1062227" y="1855330"/>
            <a:ext cx="10058400" cy="4050792"/>
          </a:xfrm>
        </p:spPr>
        <p:txBody>
          <a:bodyPr/>
          <a:lstStyle/>
          <a:p>
            <a:pPr marL="355600" indent="-342900">
              <a:lnSpc>
                <a:spcPct val="100000"/>
              </a:lnSpc>
              <a:spcBef>
                <a:spcPts val="100"/>
              </a:spcBef>
              <a:buFont typeface="Arial"/>
              <a:buChar char="•"/>
              <a:tabLst>
                <a:tab pos="354965" algn="l"/>
                <a:tab pos="355600" algn="l"/>
              </a:tabLst>
            </a:pPr>
            <a:r>
              <a:rPr lang="en-US" spc="-5" dirty="0">
                <a:cs typeface="Times New Roman"/>
              </a:rPr>
              <a:t>How we </a:t>
            </a:r>
            <a:r>
              <a:rPr lang="en-US" dirty="0">
                <a:cs typeface="Times New Roman"/>
              </a:rPr>
              <a:t>stored the image: Reduce the </a:t>
            </a:r>
            <a:r>
              <a:rPr lang="en-US" spc="-5" dirty="0">
                <a:cs typeface="Times New Roman"/>
              </a:rPr>
              <a:t>size </a:t>
            </a:r>
            <a:r>
              <a:rPr lang="en-US" dirty="0">
                <a:cs typeface="Times New Roman"/>
              </a:rPr>
              <a:t>for </a:t>
            </a:r>
            <a:r>
              <a:rPr lang="en-US" spc="-5" dirty="0">
                <a:cs typeface="Times New Roman"/>
              </a:rPr>
              <a:t>storage</a:t>
            </a:r>
            <a:r>
              <a:rPr lang="en-US" spc="-10" dirty="0">
                <a:cs typeface="Times New Roman"/>
              </a:rPr>
              <a:t> </a:t>
            </a:r>
            <a:r>
              <a:rPr lang="en-US" dirty="0">
                <a:cs typeface="Times New Roman"/>
              </a:rPr>
              <a:t>.</a:t>
            </a:r>
          </a:p>
          <a:p>
            <a:pPr marL="355600" indent="-342900">
              <a:lnSpc>
                <a:spcPct val="100000"/>
              </a:lnSpc>
              <a:spcBef>
                <a:spcPts val="1510"/>
              </a:spcBef>
              <a:buFont typeface="Arial"/>
              <a:buChar char="•"/>
              <a:tabLst>
                <a:tab pos="354965" algn="l"/>
                <a:tab pos="355600" algn="l"/>
              </a:tabLst>
            </a:pPr>
            <a:r>
              <a:rPr lang="en-US" spc="-5" dirty="0">
                <a:cs typeface="Times New Roman"/>
              </a:rPr>
              <a:t>How </a:t>
            </a:r>
            <a:r>
              <a:rPr lang="en-US" dirty="0">
                <a:cs typeface="Times New Roman"/>
              </a:rPr>
              <a:t>analog </a:t>
            </a:r>
            <a:r>
              <a:rPr lang="en-US" spc="-5" dirty="0">
                <a:cs typeface="Times New Roman"/>
              </a:rPr>
              <a:t>image </a:t>
            </a:r>
            <a:r>
              <a:rPr lang="en-US" dirty="0">
                <a:cs typeface="Times New Roman"/>
              </a:rPr>
              <a:t>world </a:t>
            </a:r>
            <a:r>
              <a:rPr lang="en-US" spc="-5" dirty="0">
                <a:cs typeface="Times New Roman"/>
              </a:rPr>
              <a:t>is </a:t>
            </a:r>
            <a:r>
              <a:rPr lang="en-US" dirty="0">
                <a:cs typeface="Times New Roman"/>
              </a:rPr>
              <a:t>relate to digital </a:t>
            </a:r>
            <a:r>
              <a:rPr lang="en-US" spc="-5" dirty="0">
                <a:cs typeface="Times New Roman"/>
              </a:rPr>
              <a:t>processing</a:t>
            </a:r>
            <a:r>
              <a:rPr lang="en-US" spc="-40" dirty="0">
                <a:cs typeface="Times New Roman"/>
              </a:rPr>
              <a:t> </a:t>
            </a:r>
            <a:r>
              <a:rPr lang="en-US" dirty="0">
                <a:cs typeface="Times New Roman"/>
              </a:rPr>
              <a:t>world.</a:t>
            </a:r>
          </a:p>
          <a:p>
            <a:pPr marL="355600" indent="-342900">
              <a:lnSpc>
                <a:spcPct val="100000"/>
              </a:lnSpc>
              <a:spcBef>
                <a:spcPts val="1515"/>
              </a:spcBef>
              <a:buFont typeface="Arial"/>
              <a:buChar char="•"/>
              <a:tabLst>
                <a:tab pos="354965" algn="l"/>
                <a:tab pos="355600" algn="l"/>
              </a:tabLst>
            </a:pPr>
            <a:r>
              <a:rPr lang="en-US" spc="-5" dirty="0">
                <a:cs typeface="Times New Roman"/>
              </a:rPr>
              <a:t>Compression-Remove</a:t>
            </a:r>
            <a:r>
              <a:rPr lang="en-US" dirty="0">
                <a:cs typeface="Times New Roman"/>
              </a:rPr>
              <a:t> redundancies.</a:t>
            </a:r>
          </a:p>
          <a:p>
            <a:pPr marL="355600" indent="-342900">
              <a:lnSpc>
                <a:spcPct val="100000"/>
              </a:lnSpc>
              <a:spcBef>
                <a:spcPts val="1515"/>
              </a:spcBef>
              <a:buFont typeface="Arial"/>
              <a:buChar char="•"/>
              <a:tabLst>
                <a:tab pos="354965" algn="l"/>
                <a:tab pos="355600" algn="l"/>
              </a:tabLst>
            </a:pPr>
            <a:r>
              <a:rPr lang="en-US" spc="-10" dirty="0">
                <a:cs typeface="Times New Roman"/>
              </a:rPr>
              <a:t>Transmission </a:t>
            </a:r>
            <a:r>
              <a:rPr lang="en-US" dirty="0">
                <a:cs typeface="Times New Roman"/>
              </a:rPr>
              <a:t>with </a:t>
            </a:r>
            <a:r>
              <a:rPr lang="en-US" spc="-5" dirty="0">
                <a:cs typeface="Times New Roman"/>
              </a:rPr>
              <a:t>minimum</a:t>
            </a:r>
            <a:r>
              <a:rPr lang="en-US" dirty="0">
                <a:cs typeface="Times New Roman"/>
              </a:rPr>
              <a:t> </a:t>
            </a:r>
            <a:r>
              <a:rPr lang="en-US" dirty="0" smtClean="0">
                <a:cs typeface="Times New Roman"/>
              </a:rPr>
              <a:t>bandwidth.</a:t>
            </a:r>
          </a:p>
          <a:p>
            <a:pPr marL="355600" indent="-342900">
              <a:lnSpc>
                <a:spcPct val="100000"/>
              </a:lnSpc>
              <a:spcBef>
                <a:spcPts val="1515"/>
              </a:spcBef>
              <a:buFont typeface="Arial"/>
              <a:buChar char="•"/>
              <a:tabLst>
                <a:tab pos="354965" algn="l"/>
                <a:tab pos="355600" algn="l"/>
              </a:tabLst>
            </a:pPr>
            <a:r>
              <a:rPr lang="en-US" spc="-5" dirty="0" err="1" smtClean="0">
                <a:cs typeface="Times New Roman"/>
              </a:rPr>
              <a:t>Lossy</a:t>
            </a:r>
            <a:r>
              <a:rPr lang="en-US" spc="-5" dirty="0" smtClean="0">
                <a:cs typeface="Times New Roman"/>
              </a:rPr>
              <a:t> </a:t>
            </a:r>
            <a:r>
              <a:rPr lang="en-US" dirty="0">
                <a:cs typeface="Times New Roman"/>
              </a:rPr>
              <a:t>Compression=redundancy </a:t>
            </a:r>
            <a:r>
              <a:rPr lang="en-US" spc="-5" dirty="0">
                <a:cs typeface="Times New Roman"/>
              </a:rPr>
              <a:t>+some </a:t>
            </a:r>
            <a:r>
              <a:rPr lang="en-US" dirty="0">
                <a:cs typeface="Times New Roman"/>
              </a:rPr>
              <a:t>information, but </a:t>
            </a:r>
            <a:r>
              <a:rPr lang="en-US" spc="-5" dirty="0">
                <a:cs typeface="Times New Roman"/>
              </a:rPr>
              <a:t>still</a:t>
            </a:r>
            <a:r>
              <a:rPr lang="en-US" spc="-40" dirty="0">
                <a:cs typeface="Times New Roman"/>
              </a:rPr>
              <a:t> </a:t>
            </a:r>
            <a:r>
              <a:rPr lang="en-US" dirty="0">
                <a:cs typeface="Times New Roman"/>
              </a:rPr>
              <a:t>acceptable</a:t>
            </a:r>
            <a:endParaRPr lang="en-US" dirty="0"/>
          </a:p>
        </p:txBody>
      </p:sp>
      <p:sp>
        <p:nvSpPr>
          <p:cNvPr id="4" name="object 5"/>
          <p:cNvSpPr/>
          <p:nvPr/>
        </p:nvSpPr>
        <p:spPr>
          <a:xfrm>
            <a:off x="4438694" y="4465942"/>
            <a:ext cx="2069591" cy="1485899"/>
          </a:xfrm>
          <a:prstGeom prst="rect">
            <a:avLst/>
          </a:prstGeom>
          <a:blipFill>
            <a:blip r:embed="rId2" cstate="print"/>
            <a:stretch>
              <a:fillRect/>
            </a:stretch>
          </a:blipFill>
        </p:spPr>
        <p:txBody>
          <a:bodyPr wrap="square" lIns="0" tIns="0" rIns="0" bIns="0" rtlCol="0"/>
          <a:lstStyle/>
          <a:p>
            <a:endParaRPr/>
          </a:p>
        </p:txBody>
      </p:sp>
      <p:sp>
        <p:nvSpPr>
          <p:cNvPr id="5" name="object 7"/>
          <p:cNvSpPr/>
          <p:nvPr/>
        </p:nvSpPr>
        <p:spPr>
          <a:xfrm>
            <a:off x="7139221" y="4465942"/>
            <a:ext cx="2116836" cy="1440180"/>
          </a:xfrm>
          <a:prstGeom prst="rect">
            <a:avLst/>
          </a:prstGeom>
          <a:blipFill>
            <a:blip r:embed="rId3" cstate="print"/>
            <a:stretch>
              <a:fillRect/>
            </a:stretch>
          </a:blipFill>
        </p:spPr>
        <p:txBody>
          <a:bodyPr wrap="square" lIns="0" tIns="0" rIns="0" bIns="0" rtlCol="0"/>
          <a:lstStyle/>
          <a:p>
            <a:endParaRPr/>
          </a:p>
        </p:txBody>
      </p:sp>
      <p:sp>
        <p:nvSpPr>
          <p:cNvPr id="6" name="object 8"/>
          <p:cNvSpPr txBox="1"/>
          <p:nvPr/>
        </p:nvSpPr>
        <p:spPr>
          <a:xfrm>
            <a:off x="1860797" y="6090933"/>
            <a:ext cx="1291590" cy="452755"/>
          </a:xfrm>
          <a:prstGeom prst="rect">
            <a:avLst/>
          </a:prstGeom>
        </p:spPr>
        <p:txBody>
          <a:bodyPr vert="horz" wrap="square" lIns="0" tIns="12700" rIns="0" bIns="0" rtlCol="0">
            <a:spAutoFit/>
          </a:bodyPr>
          <a:lstStyle/>
          <a:p>
            <a:pPr marL="90170" marR="5080" indent="-78105">
              <a:lnSpc>
                <a:spcPct val="100000"/>
              </a:lnSpc>
              <a:spcBef>
                <a:spcPts val="100"/>
              </a:spcBef>
            </a:pPr>
            <a:r>
              <a:rPr sz="1400" b="1" spc="-5" dirty="0">
                <a:latin typeface="Comic Sans MS"/>
                <a:cs typeface="Comic Sans MS"/>
              </a:rPr>
              <a:t>Original</a:t>
            </a:r>
            <a:r>
              <a:rPr sz="1400" b="1" spc="-90" dirty="0">
                <a:latin typeface="Comic Sans MS"/>
                <a:cs typeface="Comic Sans MS"/>
              </a:rPr>
              <a:t> </a:t>
            </a:r>
            <a:r>
              <a:rPr sz="1400" b="1" spc="-5" dirty="0">
                <a:latin typeface="Comic Sans MS"/>
                <a:cs typeface="Comic Sans MS"/>
              </a:rPr>
              <a:t>Image  Size-116</a:t>
            </a:r>
            <a:r>
              <a:rPr sz="1400" b="1" spc="-45" dirty="0">
                <a:latin typeface="Comic Sans MS"/>
                <a:cs typeface="Comic Sans MS"/>
              </a:rPr>
              <a:t> </a:t>
            </a:r>
            <a:r>
              <a:rPr sz="1400" b="1" spc="-5" dirty="0">
                <a:latin typeface="Comic Sans MS"/>
                <a:cs typeface="Comic Sans MS"/>
              </a:rPr>
              <a:t>KB</a:t>
            </a:r>
            <a:endParaRPr sz="1400">
              <a:latin typeface="Comic Sans MS"/>
              <a:cs typeface="Comic Sans MS"/>
            </a:endParaRPr>
          </a:p>
        </p:txBody>
      </p:sp>
      <p:sp>
        <p:nvSpPr>
          <p:cNvPr id="7" name="object 9"/>
          <p:cNvSpPr txBox="1"/>
          <p:nvPr/>
        </p:nvSpPr>
        <p:spPr>
          <a:xfrm>
            <a:off x="4456727" y="6068682"/>
            <a:ext cx="1953895" cy="452755"/>
          </a:xfrm>
          <a:prstGeom prst="rect">
            <a:avLst/>
          </a:prstGeom>
        </p:spPr>
        <p:txBody>
          <a:bodyPr vert="horz" wrap="square" lIns="0" tIns="12700" rIns="0" bIns="0" rtlCol="0">
            <a:spAutoFit/>
          </a:bodyPr>
          <a:lstStyle/>
          <a:p>
            <a:pPr marL="90170" marR="5080" indent="-78105">
              <a:lnSpc>
                <a:spcPct val="100000"/>
              </a:lnSpc>
              <a:spcBef>
                <a:spcPts val="100"/>
              </a:spcBef>
              <a:tabLst>
                <a:tab pos="1793875" algn="l"/>
              </a:tabLst>
            </a:pPr>
            <a:r>
              <a:rPr sz="1400" b="1" spc="-5" dirty="0">
                <a:latin typeface="Comic Sans MS"/>
                <a:cs typeface="Comic Sans MS"/>
              </a:rPr>
              <a:t>Compressed Image  Siz</a:t>
            </a:r>
            <a:r>
              <a:rPr sz="1400" b="1" dirty="0">
                <a:latin typeface="Comic Sans MS"/>
                <a:cs typeface="Comic Sans MS"/>
              </a:rPr>
              <a:t>e</a:t>
            </a:r>
            <a:r>
              <a:rPr sz="1400" b="1" spc="-5" dirty="0">
                <a:latin typeface="Comic Sans MS"/>
                <a:cs typeface="Comic Sans MS"/>
              </a:rPr>
              <a:t>-12</a:t>
            </a:r>
            <a:r>
              <a:rPr sz="1400" b="1" dirty="0">
                <a:latin typeface="Comic Sans MS"/>
                <a:cs typeface="Comic Sans MS"/>
              </a:rPr>
              <a:t>.9</a:t>
            </a:r>
            <a:r>
              <a:rPr sz="1400" b="1" spc="-10" dirty="0">
                <a:latin typeface="Comic Sans MS"/>
                <a:cs typeface="Comic Sans MS"/>
              </a:rPr>
              <a:t> K</a:t>
            </a:r>
            <a:r>
              <a:rPr sz="1400" b="1" spc="-5" dirty="0">
                <a:latin typeface="Comic Sans MS"/>
                <a:cs typeface="Comic Sans MS"/>
              </a:rPr>
              <a:t>B</a:t>
            </a:r>
            <a:r>
              <a:rPr sz="1400" b="1" dirty="0">
                <a:latin typeface="Comic Sans MS"/>
                <a:cs typeface="Comic Sans MS"/>
              </a:rPr>
              <a:t>,</a:t>
            </a:r>
            <a:r>
              <a:rPr sz="1400" b="1" spc="5" dirty="0">
                <a:latin typeface="Comic Sans MS"/>
                <a:cs typeface="Comic Sans MS"/>
              </a:rPr>
              <a:t> </a:t>
            </a:r>
            <a:r>
              <a:rPr sz="1400" b="1" spc="-5" dirty="0">
                <a:latin typeface="Comic Sans MS"/>
                <a:cs typeface="Comic Sans MS"/>
              </a:rPr>
              <a:t>1</a:t>
            </a:r>
            <a:r>
              <a:rPr sz="1400" b="1" dirty="0">
                <a:latin typeface="Comic Sans MS"/>
                <a:cs typeface="Comic Sans MS"/>
              </a:rPr>
              <a:t>1	%</a:t>
            </a:r>
            <a:endParaRPr sz="1400">
              <a:latin typeface="Comic Sans MS"/>
              <a:cs typeface="Comic Sans MS"/>
            </a:endParaRPr>
          </a:p>
        </p:txBody>
      </p:sp>
      <p:sp>
        <p:nvSpPr>
          <p:cNvPr id="8" name="object 10"/>
          <p:cNvSpPr txBox="1"/>
          <p:nvPr/>
        </p:nvSpPr>
        <p:spPr>
          <a:xfrm>
            <a:off x="7205515" y="6021134"/>
            <a:ext cx="1953260" cy="452755"/>
          </a:xfrm>
          <a:prstGeom prst="rect">
            <a:avLst/>
          </a:prstGeom>
        </p:spPr>
        <p:txBody>
          <a:bodyPr vert="horz" wrap="square" lIns="0" tIns="12700" rIns="0" bIns="0" rtlCol="0">
            <a:spAutoFit/>
          </a:bodyPr>
          <a:lstStyle/>
          <a:p>
            <a:pPr marL="90170" marR="5080" indent="-78105">
              <a:lnSpc>
                <a:spcPct val="100000"/>
              </a:lnSpc>
              <a:spcBef>
                <a:spcPts val="100"/>
              </a:spcBef>
            </a:pPr>
            <a:r>
              <a:rPr sz="1400" b="1" spc="-5" dirty="0">
                <a:latin typeface="Comic Sans MS"/>
                <a:cs typeface="Comic Sans MS"/>
              </a:rPr>
              <a:t>Compressed Image  Size-1.95 KB, 1.6</a:t>
            </a:r>
            <a:r>
              <a:rPr sz="1400" b="1" spc="-45" dirty="0">
                <a:latin typeface="Comic Sans MS"/>
                <a:cs typeface="Comic Sans MS"/>
              </a:rPr>
              <a:t> </a:t>
            </a:r>
            <a:r>
              <a:rPr sz="1400" b="1" dirty="0">
                <a:latin typeface="Comic Sans MS"/>
                <a:cs typeface="Comic Sans MS"/>
              </a:rPr>
              <a:t>%</a:t>
            </a:r>
            <a:endParaRPr sz="1400">
              <a:latin typeface="Comic Sans MS"/>
              <a:cs typeface="Comic Sans MS"/>
            </a:endParaRPr>
          </a:p>
        </p:txBody>
      </p:sp>
      <p:sp>
        <p:nvSpPr>
          <p:cNvPr id="9" name="object 12"/>
          <p:cNvSpPr/>
          <p:nvPr/>
        </p:nvSpPr>
        <p:spPr>
          <a:xfrm>
            <a:off x="1486706" y="4465942"/>
            <a:ext cx="2159508" cy="1470659"/>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0587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72803" y="4204447"/>
            <a:ext cx="4245795" cy="2362197"/>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48400" y="4198096"/>
            <a:ext cx="4343400" cy="244474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172200" y="1600200"/>
            <a:ext cx="4191000" cy="236220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6169152" y="1597152"/>
            <a:ext cx="4197350" cy="2368550"/>
          </a:xfrm>
          <a:custGeom>
            <a:avLst/>
            <a:gdLst/>
            <a:ahLst/>
            <a:cxnLst/>
            <a:rect l="l" t="t" r="r" b="b"/>
            <a:pathLst>
              <a:path w="4197350" h="2368550">
                <a:moveTo>
                  <a:pt x="0" y="2368296"/>
                </a:moveTo>
                <a:lnTo>
                  <a:pt x="4197096" y="2368296"/>
                </a:lnTo>
                <a:lnTo>
                  <a:pt x="4197096" y="0"/>
                </a:lnTo>
                <a:lnTo>
                  <a:pt x="0" y="0"/>
                </a:lnTo>
                <a:lnTo>
                  <a:pt x="0" y="2368296"/>
                </a:lnTo>
                <a:close/>
              </a:path>
            </a:pathLst>
          </a:custGeom>
          <a:ln w="6096">
            <a:solidFill>
              <a:srgbClr val="000000"/>
            </a:solidFill>
          </a:ln>
        </p:spPr>
        <p:txBody>
          <a:bodyPr wrap="square" lIns="0" tIns="0" rIns="0" bIns="0" rtlCol="0"/>
          <a:lstStyle/>
          <a:p>
            <a:endParaRPr/>
          </a:p>
        </p:txBody>
      </p:sp>
      <p:sp>
        <p:nvSpPr>
          <p:cNvPr id="7" name="object 7"/>
          <p:cNvSpPr txBox="1"/>
          <p:nvPr/>
        </p:nvSpPr>
        <p:spPr>
          <a:xfrm>
            <a:off x="1129553" y="1720037"/>
            <a:ext cx="4689045" cy="2221230"/>
          </a:xfrm>
          <a:prstGeom prst="rect">
            <a:avLst/>
          </a:prstGeom>
        </p:spPr>
        <p:txBody>
          <a:bodyPr vert="horz" wrap="square" lIns="0" tIns="12700" rIns="0" bIns="0" rtlCol="0">
            <a:spAutoFit/>
          </a:bodyPr>
          <a:lstStyle/>
          <a:p>
            <a:pPr marL="120014" indent="-107314">
              <a:spcBef>
                <a:spcPts val="100"/>
              </a:spcBef>
              <a:buSzPct val="95833"/>
              <a:buFont typeface="Arial"/>
              <a:buChar char="•"/>
              <a:tabLst>
                <a:tab pos="120650" algn="l"/>
              </a:tabLst>
            </a:pPr>
            <a:r>
              <a:rPr sz="2400" spc="-5" dirty="0">
                <a:cs typeface="Calibri"/>
              </a:rPr>
              <a:t>Boundaries</a:t>
            </a:r>
            <a:r>
              <a:rPr sz="2400" spc="-15" dirty="0">
                <a:cs typeface="Calibri"/>
              </a:rPr>
              <a:t> </a:t>
            </a:r>
            <a:r>
              <a:rPr sz="2400" spc="-10" dirty="0">
                <a:cs typeface="Calibri"/>
              </a:rPr>
              <a:t>extraction</a:t>
            </a:r>
            <a:endParaRPr sz="2400" dirty="0">
              <a:cs typeface="Calibri"/>
            </a:endParaRPr>
          </a:p>
          <a:p>
            <a:pPr marL="120014" indent="-107314">
              <a:spcBef>
                <a:spcPts val="5"/>
              </a:spcBef>
              <a:buSzPct val="95833"/>
              <a:buFont typeface="Arial"/>
              <a:buChar char="•"/>
              <a:tabLst>
                <a:tab pos="120650" algn="l"/>
              </a:tabLst>
            </a:pPr>
            <a:r>
              <a:rPr sz="2400" spc="-15" dirty="0">
                <a:cs typeface="Calibri"/>
              </a:rPr>
              <a:t>Skeletons</a:t>
            </a:r>
            <a:endParaRPr sz="2400" dirty="0">
              <a:cs typeface="Calibri"/>
            </a:endParaRPr>
          </a:p>
          <a:p>
            <a:pPr marL="120014" indent="-107314">
              <a:buSzPct val="95833"/>
              <a:buFont typeface="Arial"/>
              <a:buChar char="•"/>
              <a:tabLst>
                <a:tab pos="120650" algn="l"/>
              </a:tabLst>
            </a:pPr>
            <a:r>
              <a:rPr sz="2400" spc="-20" dirty="0">
                <a:cs typeface="Calibri"/>
              </a:rPr>
              <a:t>Convex</a:t>
            </a:r>
            <a:r>
              <a:rPr sz="2400" spc="-15" dirty="0">
                <a:cs typeface="Calibri"/>
              </a:rPr>
              <a:t> </a:t>
            </a:r>
            <a:r>
              <a:rPr sz="2400" spc="-5" dirty="0">
                <a:cs typeface="Calibri"/>
              </a:rPr>
              <a:t>hull</a:t>
            </a:r>
            <a:endParaRPr sz="2400" dirty="0">
              <a:cs typeface="Calibri"/>
            </a:endParaRPr>
          </a:p>
          <a:p>
            <a:pPr marL="120014" indent="-107314">
              <a:buSzPct val="95833"/>
              <a:buFont typeface="Arial"/>
              <a:buChar char="•"/>
              <a:tabLst>
                <a:tab pos="120650" algn="l"/>
              </a:tabLst>
            </a:pPr>
            <a:r>
              <a:rPr sz="2400" spc="-5" dirty="0">
                <a:cs typeface="Calibri"/>
              </a:rPr>
              <a:t>Morphological</a:t>
            </a:r>
            <a:r>
              <a:rPr sz="2400" spc="-70" dirty="0">
                <a:cs typeface="Calibri"/>
              </a:rPr>
              <a:t> </a:t>
            </a:r>
            <a:r>
              <a:rPr sz="2400" spc="-5" dirty="0">
                <a:cs typeface="Calibri"/>
              </a:rPr>
              <a:t>filtering</a:t>
            </a:r>
            <a:endParaRPr sz="2400" dirty="0">
              <a:cs typeface="Calibri"/>
            </a:endParaRPr>
          </a:p>
          <a:p>
            <a:pPr marL="120014" indent="-107314">
              <a:buSzPct val="95833"/>
              <a:buFont typeface="Arial"/>
              <a:buChar char="•"/>
              <a:tabLst>
                <a:tab pos="120650" algn="l"/>
              </a:tabLst>
            </a:pPr>
            <a:r>
              <a:rPr sz="2400" spc="-5" dirty="0">
                <a:cs typeface="Calibri"/>
              </a:rPr>
              <a:t>Thinning</a:t>
            </a:r>
            <a:endParaRPr sz="2400" dirty="0">
              <a:cs typeface="Calibri"/>
            </a:endParaRPr>
          </a:p>
          <a:p>
            <a:pPr marL="120014" indent="-107314">
              <a:buSzPct val="95833"/>
              <a:buFont typeface="Arial"/>
              <a:buChar char="•"/>
              <a:tabLst>
                <a:tab pos="120650" algn="l"/>
              </a:tabLst>
            </a:pPr>
            <a:r>
              <a:rPr sz="2400" spc="-5" dirty="0">
                <a:cs typeface="Calibri"/>
              </a:rPr>
              <a:t>Pruning…many</a:t>
            </a:r>
            <a:r>
              <a:rPr sz="2400" spc="-25" dirty="0">
                <a:cs typeface="Calibri"/>
              </a:rPr>
              <a:t> </a:t>
            </a:r>
            <a:r>
              <a:rPr sz="2400" spc="-10" dirty="0">
                <a:cs typeface="Calibri"/>
              </a:rPr>
              <a:t>More</a:t>
            </a:r>
            <a:endParaRPr sz="2400" dirty="0">
              <a:cs typeface="Calibri"/>
            </a:endParaRPr>
          </a:p>
        </p:txBody>
      </p:sp>
      <p:sp>
        <p:nvSpPr>
          <p:cNvPr id="10" name="Title 9"/>
          <p:cNvSpPr>
            <a:spLocks noGrp="1"/>
          </p:cNvSpPr>
          <p:nvPr>
            <p:ph type="title"/>
          </p:nvPr>
        </p:nvSpPr>
        <p:spPr>
          <a:xfrm>
            <a:off x="271989" y="109169"/>
            <a:ext cx="11920011" cy="1609344"/>
          </a:xfrm>
        </p:spPr>
        <p:txBody>
          <a:bodyPr/>
          <a:lstStyle/>
          <a:p>
            <a:r>
              <a:rPr lang="en-US" dirty="0" smtClean="0"/>
              <a:t>MORPHOLOGICAL IMAGE PROCESSING</a:t>
            </a:r>
            <a:endParaRPr lang="en-US" dirty="0"/>
          </a:p>
        </p:txBody>
      </p:sp>
    </p:spTree>
    <p:extLst>
      <p:ext uri="{BB962C8B-B14F-4D97-AF65-F5344CB8AC3E}">
        <p14:creationId xmlns:p14="http://schemas.microsoft.com/office/powerpoint/2010/main" val="23556995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30" y="1718513"/>
            <a:ext cx="10989520" cy="4538358"/>
          </a:xfrm>
          <a:prstGeom prst="rect">
            <a:avLst/>
          </a:prstGeom>
        </p:spPr>
      </p:pic>
      <p:sp>
        <p:nvSpPr>
          <p:cNvPr id="9" name="Title 9"/>
          <p:cNvSpPr>
            <a:spLocks noGrp="1"/>
          </p:cNvSpPr>
          <p:nvPr>
            <p:ph type="title"/>
          </p:nvPr>
        </p:nvSpPr>
        <p:spPr>
          <a:xfrm>
            <a:off x="271989" y="109169"/>
            <a:ext cx="11920011" cy="1609344"/>
          </a:xfrm>
        </p:spPr>
        <p:txBody>
          <a:bodyPr/>
          <a:lstStyle/>
          <a:p>
            <a:r>
              <a:rPr lang="en-US" dirty="0" smtClean="0"/>
              <a:t>MORPHOLOGICAL IMAGE PROCESSING</a:t>
            </a:r>
            <a:endParaRPr lang="en-US" dirty="0"/>
          </a:p>
        </p:txBody>
      </p:sp>
    </p:spTree>
    <p:extLst>
      <p:ext uri="{BB962C8B-B14F-4D97-AF65-F5344CB8AC3E}">
        <p14:creationId xmlns:p14="http://schemas.microsoft.com/office/powerpoint/2010/main" val="26889846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891553" y="3836895"/>
            <a:ext cx="7575176" cy="276585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368988" y="1359331"/>
            <a:ext cx="3200400" cy="2371344"/>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1157082" y="1348833"/>
            <a:ext cx="5917378" cy="2748573"/>
          </a:xfrm>
          <a:prstGeom prst="rect">
            <a:avLst/>
          </a:prstGeom>
        </p:spPr>
        <p:txBody>
          <a:bodyPr vert="horz" wrap="square" lIns="0" tIns="13335" rIns="0" bIns="0" rtlCol="0">
            <a:spAutoFit/>
          </a:bodyPr>
          <a:lstStyle/>
          <a:p>
            <a:pPr marL="12700" marR="5080" algn="just">
              <a:lnSpc>
                <a:spcPct val="150000"/>
              </a:lnSpc>
              <a:spcBef>
                <a:spcPts val="105"/>
              </a:spcBef>
            </a:pPr>
            <a:r>
              <a:rPr sz="2000" spc="-5" dirty="0">
                <a:latin typeface="Calibri"/>
                <a:cs typeface="Calibri"/>
              </a:rPr>
              <a:t>In </a:t>
            </a:r>
            <a:r>
              <a:rPr lang="en-US" sz="2000" spc="-5" dirty="0" smtClean="0">
                <a:latin typeface="Calibri"/>
                <a:cs typeface="Calibri"/>
              </a:rPr>
              <a:t>computer vision,</a:t>
            </a:r>
            <a:r>
              <a:rPr sz="2000" spc="-5" dirty="0" smtClean="0">
                <a:latin typeface="Calibri"/>
                <a:cs typeface="Calibri"/>
              </a:rPr>
              <a:t> </a:t>
            </a:r>
            <a:r>
              <a:rPr sz="2000" b="1" spc="-5" dirty="0">
                <a:latin typeface="Calibri"/>
                <a:cs typeface="Calibri"/>
              </a:rPr>
              <a:t>Image </a:t>
            </a:r>
            <a:r>
              <a:rPr sz="2000" b="1" spc="-10" dirty="0">
                <a:latin typeface="Calibri"/>
                <a:cs typeface="Calibri"/>
              </a:rPr>
              <a:t>Segmentation </a:t>
            </a:r>
            <a:r>
              <a:rPr sz="2000" spc="-5" dirty="0" smtClean="0">
                <a:latin typeface="Calibri"/>
                <a:cs typeface="Calibri"/>
              </a:rPr>
              <a:t>is</a:t>
            </a:r>
            <a:r>
              <a:rPr lang="en-US" sz="2000" spc="-5" dirty="0" smtClean="0">
                <a:latin typeface="Calibri"/>
                <a:cs typeface="Calibri"/>
              </a:rPr>
              <a:t> the process of partitioning a digital image into multiple segments. The goal of</a:t>
            </a:r>
            <a:r>
              <a:rPr sz="2000" spc="-5" dirty="0" smtClean="0">
                <a:latin typeface="Calibri"/>
                <a:cs typeface="Calibri"/>
              </a:rPr>
              <a:t> </a:t>
            </a:r>
            <a:r>
              <a:rPr sz="2000" spc="-10" dirty="0" smtClean="0">
                <a:latin typeface="Calibri"/>
                <a:cs typeface="Calibri"/>
              </a:rPr>
              <a:t>segmentation </a:t>
            </a:r>
            <a:r>
              <a:rPr sz="2000" spc="-5" dirty="0">
                <a:latin typeface="Calibri"/>
                <a:cs typeface="Calibri"/>
              </a:rPr>
              <a:t>is </a:t>
            </a:r>
            <a:r>
              <a:rPr sz="2000" spc="-10" dirty="0">
                <a:latin typeface="Calibri"/>
                <a:cs typeface="Calibri"/>
              </a:rPr>
              <a:t>to </a:t>
            </a:r>
            <a:r>
              <a:rPr sz="2000" spc="-5" dirty="0">
                <a:latin typeface="Calibri"/>
                <a:cs typeface="Calibri"/>
              </a:rPr>
              <a:t>simplify</a:t>
            </a:r>
            <a:r>
              <a:rPr sz="2000" spc="240" dirty="0">
                <a:latin typeface="Calibri"/>
                <a:cs typeface="Calibri"/>
              </a:rPr>
              <a:t> </a:t>
            </a:r>
            <a:r>
              <a:rPr sz="2000" spc="-10" dirty="0">
                <a:latin typeface="Calibri"/>
                <a:cs typeface="Calibri"/>
              </a:rPr>
              <a:t>and/or </a:t>
            </a:r>
            <a:r>
              <a:rPr sz="2000" spc="-5" dirty="0" smtClean="0">
                <a:latin typeface="Calibri"/>
                <a:cs typeface="Calibri"/>
              </a:rPr>
              <a:t>change</a:t>
            </a:r>
            <a:r>
              <a:rPr lang="en-US" sz="2000" spc="-5" dirty="0" smtClean="0">
                <a:latin typeface="Calibri"/>
                <a:cs typeface="Calibri"/>
              </a:rPr>
              <a:t> </a:t>
            </a:r>
            <a:r>
              <a:rPr lang="en-US" sz="2000" dirty="0" smtClean="0">
                <a:latin typeface="Calibri"/>
                <a:cs typeface="Calibri"/>
              </a:rPr>
              <a:t>the </a:t>
            </a:r>
            <a:r>
              <a:rPr lang="en-US" sz="2000" spc="-30" dirty="0" smtClean="0">
                <a:latin typeface="Calibri"/>
                <a:cs typeface="Calibri"/>
              </a:rPr>
              <a:t>r</a:t>
            </a:r>
            <a:r>
              <a:rPr lang="en-US" sz="2000" dirty="0" smtClean="0">
                <a:latin typeface="Calibri"/>
                <a:cs typeface="Calibri"/>
              </a:rPr>
              <a:t>ep</a:t>
            </a:r>
            <a:r>
              <a:rPr lang="en-US" sz="2000" spc="-30" dirty="0" smtClean="0">
                <a:latin typeface="Calibri"/>
                <a:cs typeface="Calibri"/>
              </a:rPr>
              <a:t>r</a:t>
            </a:r>
            <a:r>
              <a:rPr lang="en-US" sz="2000" dirty="0" smtClean="0">
                <a:latin typeface="Calibri"/>
                <a:cs typeface="Calibri"/>
              </a:rPr>
              <a:t>es</a:t>
            </a:r>
            <a:r>
              <a:rPr lang="en-US" sz="2000" spc="-10" dirty="0" smtClean="0">
                <a:latin typeface="Calibri"/>
                <a:cs typeface="Calibri"/>
              </a:rPr>
              <a:t>en</a:t>
            </a:r>
            <a:r>
              <a:rPr lang="en-US" sz="2000" spc="-25" dirty="0" smtClean="0">
                <a:latin typeface="Calibri"/>
                <a:cs typeface="Calibri"/>
              </a:rPr>
              <a:t>ta</a:t>
            </a:r>
            <a:r>
              <a:rPr lang="en-US" sz="2000" spc="10" dirty="0" smtClean="0">
                <a:latin typeface="Calibri"/>
                <a:cs typeface="Calibri"/>
              </a:rPr>
              <a:t>t</a:t>
            </a:r>
            <a:r>
              <a:rPr lang="en-US" sz="2000" dirty="0" smtClean="0">
                <a:latin typeface="Calibri"/>
                <a:cs typeface="Calibri"/>
              </a:rPr>
              <a:t>ion of</a:t>
            </a:r>
            <a:r>
              <a:rPr lang="en-US" sz="2000" dirty="0">
                <a:latin typeface="Calibri"/>
                <a:cs typeface="Calibri"/>
              </a:rPr>
              <a:t>	</a:t>
            </a:r>
            <a:r>
              <a:rPr lang="en-US" sz="2000" dirty="0" smtClean="0">
                <a:latin typeface="Calibri"/>
                <a:cs typeface="Calibri"/>
              </a:rPr>
              <a:t>an i</a:t>
            </a:r>
            <a:r>
              <a:rPr lang="en-US" sz="2000" spc="-10" dirty="0" smtClean="0">
                <a:latin typeface="Calibri"/>
                <a:cs typeface="Calibri"/>
              </a:rPr>
              <a:t>m</a:t>
            </a:r>
            <a:r>
              <a:rPr lang="en-US" sz="2000" dirty="0" smtClean="0">
                <a:latin typeface="Calibri"/>
                <a:cs typeface="Calibri"/>
              </a:rPr>
              <a:t>a</a:t>
            </a:r>
            <a:r>
              <a:rPr lang="en-US" sz="2000" spc="-10" dirty="0" smtClean="0">
                <a:latin typeface="Calibri"/>
                <a:cs typeface="Calibri"/>
              </a:rPr>
              <a:t>g</a:t>
            </a:r>
            <a:r>
              <a:rPr lang="en-US" sz="2000" dirty="0" smtClean="0">
                <a:latin typeface="Calibri"/>
                <a:cs typeface="Calibri"/>
              </a:rPr>
              <a:t>e i</a:t>
            </a:r>
            <a:r>
              <a:rPr lang="en-US" sz="2000" spc="-40" dirty="0" smtClean="0">
                <a:latin typeface="Calibri"/>
                <a:cs typeface="Calibri"/>
              </a:rPr>
              <a:t>n</a:t>
            </a:r>
            <a:r>
              <a:rPr lang="en-US" sz="2000" spc="-25" dirty="0" smtClean="0">
                <a:latin typeface="Calibri"/>
                <a:cs typeface="Calibri"/>
              </a:rPr>
              <a:t>t</a:t>
            </a:r>
            <a:r>
              <a:rPr lang="en-US" sz="2000" dirty="0" smtClean="0">
                <a:latin typeface="Calibri"/>
                <a:cs typeface="Calibri"/>
              </a:rPr>
              <a:t>o something that is more meaningful and easier to analyze.</a:t>
            </a:r>
            <a:endParaRPr lang="en-US" sz="2000" dirty="0">
              <a:latin typeface="Calibri"/>
              <a:cs typeface="Calibri"/>
            </a:endParaRPr>
          </a:p>
          <a:p>
            <a:pPr marL="12700" marR="5080" algn="just">
              <a:lnSpc>
                <a:spcPct val="150000"/>
              </a:lnSpc>
              <a:spcBef>
                <a:spcPts val="105"/>
              </a:spcBef>
            </a:pPr>
            <a:endParaRPr sz="2000" dirty="0">
              <a:latin typeface="Calibri"/>
              <a:cs typeface="Calibri"/>
            </a:endParaRPr>
          </a:p>
        </p:txBody>
      </p:sp>
      <p:sp>
        <p:nvSpPr>
          <p:cNvPr id="11" name="Title 10"/>
          <p:cNvSpPr>
            <a:spLocks noGrp="1"/>
          </p:cNvSpPr>
          <p:nvPr>
            <p:ph type="title"/>
          </p:nvPr>
        </p:nvSpPr>
        <p:spPr>
          <a:xfrm>
            <a:off x="862554" y="0"/>
            <a:ext cx="10058400" cy="1609344"/>
          </a:xfrm>
        </p:spPr>
        <p:txBody>
          <a:bodyPr/>
          <a:lstStyle/>
          <a:p>
            <a:r>
              <a:rPr lang="en-US" dirty="0" smtClean="0"/>
              <a:t>IMAGE SEGMENTATION</a:t>
            </a:r>
            <a:endParaRPr lang="en-US" dirty="0"/>
          </a:p>
        </p:txBody>
      </p:sp>
    </p:spTree>
    <p:extLst>
      <p:ext uri="{BB962C8B-B14F-4D97-AF65-F5344CB8AC3E}">
        <p14:creationId xmlns:p14="http://schemas.microsoft.com/office/powerpoint/2010/main" val="36694711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a:spLocks noGrp="1"/>
          </p:cNvSpPr>
          <p:nvPr>
            <p:ph type="body" idx="1"/>
          </p:nvPr>
        </p:nvSpPr>
        <p:spPr>
          <a:xfrm>
            <a:off x="1029507" y="1878823"/>
            <a:ext cx="10058400" cy="3275256"/>
          </a:xfrm>
          <a:prstGeom prst="rect">
            <a:avLst/>
          </a:prstGeom>
        </p:spPr>
        <p:txBody>
          <a:bodyPr vert="horz" wrap="square" lIns="0" tIns="12700" rIns="0" bIns="0" rtlCol="0">
            <a:spAutoFit/>
          </a:bodyPr>
          <a:lstStyle/>
          <a:p>
            <a:pPr marL="355600" indent="-365760">
              <a:lnSpc>
                <a:spcPct val="100000"/>
              </a:lnSpc>
              <a:spcBef>
                <a:spcPts val="100"/>
              </a:spcBef>
            </a:pPr>
            <a:r>
              <a:rPr lang="en-US" sz="2400" spc="-10" dirty="0" smtClean="0"/>
              <a:t>After an image is segmented into regions; the resulting aggregate of segmented pixels is represented and described for further computer processing.</a:t>
            </a:r>
          </a:p>
          <a:p>
            <a:pPr marL="355600" indent="-365760">
              <a:lnSpc>
                <a:spcPct val="100000"/>
              </a:lnSpc>
              <a:spcBef>
                <a:spcPts val="100"/>
              </a:spcBef>
            </a:pPr>
            <a:r>
              <a:rPr lang="en-US" sz="2400" spc="-10" dirty="0">
                <a:cs typeface="Calibri"/>
              </a:rPr>
              <a:t>R</a:t>
            </a:r>
            <a:r>
              <a:rPr sz="2400" spc="-10" dirty="0" smtClean="0">
                <a:cs typeface="Calibri"/>
              </a:rPr>
              <a:t>epresenting </a:t>
            </a:r>
            <a:r>
              <a:rPr sz="2400" spc="-5" dirty="0">
                <a:cs typeface="Calibri"/>
              </a:rPr>
              <a:t>regions </a:t>
            </a:r>
            <a:r>
              <a:rPr sz="2400" dirty="0">
                <a:cs typeface="Calibri"/>
              </a:rPr>
              <a:t>in 2</a:t>
            </a:r>
            <a:r>
              <a:rPr sz="2400" spc="-45" dirty="0">
                <a:cs typeface="Calibri"/>
              </a:rPr>
              <a:t> </a:t>
            </a:r>
            <a:r>
              <a:rPr sz="2400" spc="-20" dirty="0" smtClean="0">
                <a:cs typeface="Calibri"/>
              </a:rPr>
              <a:t>ways:</a:t>
            </a:r>
            <a:endParaRPr lang="en-US" sz="2400" dirty="0">
              <a:cs typeface="Calibri"/>
            </a:endParaRPr>
          </a:p>
          <a:p>
            <a:pPr marL="629920" lvl="1" indent="-365760">
              <a:lnSpc>
                <a:spcPct val="100000"/>
              </a:lnSpc>
              <a:spcBef>
                <a:spcPts val="100"/>
              </a:spcBef>
            </a:pPr>
            <a:r>
              <a:rPr sz="2000" dirty="0" smtClean="0">
                <a:cs typeface="Calibri"/>
              </a:rPr>
              <a:t>Based </a:t>
            </a:r>
            <a:r>
              <a:rPr sz="2000" spc="-5" dirty="0">
                <a:cs typeface="Calibri"/>
              </a:rPr>
              <a:t>on </a:t>
            </a:r>
            <a:r>
              <a:rPr sz="2000" dirty="0">
                <a:cs typeface="Calibri"/>
              </a:rPr>
              <a:t>their </a:t>
            </a:r>
            <a:r>
              <a:rPr sz="2000" spc="-10" dirty="0">
                <a:cs typeface="Calibri"/>
              </a:rPr>
              <a:t>external characteristics </a:t>
            </a:r>
            <a:r>
              <a:rPr sz="2000" spc="-5" dirty="0">
                <a:cs typeface="Calibri"/>
              </a:rPr>
              <a:t>(its</a:t>
            </a:r>
            <a:r>
              <a:rPr sz="2000" spc="-45" dirty="0">
                <a:cs typeface="Calibri"/>
              </a:rPr>
              <a:t> </a:t>
            </a:r>
            <a:r>
              <a:rPr sz="2000" spc="-5" dirty="0">
                <a:cs typeface="Calibri"/>
              </a:rPr>
              <a:t>boundary</a:t>
            </a:r>
            <a:r>
              <a:rPr sz="2000" spc="-5" dirty="0" smtClean="0">
                <a:cs typeface="Calibri"/>
              </a:rPr>
              <a:t>):</a:t>
            </a:r>
            <a:endParaRPr lang="en-US" sz="2000" dirty="0">
              <a:cs typeface="Calibri"/>
            </a:endParaRPr>
          </a:p>
          <a:p>
            <a:pPr marL="904240" lvl="2" indent="-365760">
              <a:lnSpc>
                <a:spcPct val="100000"/>
              </a:lnSpc>
              <a:spcBef>
                <a:spcPts val="100"/>
              </a:spcBef>
            </a:pPr>
            <a:r>
              <a:rPr sz="1800" spc="-5" dirty="0" smtClean="0">
                <a:cs typeface="Calibri"/>
              </a:rPr>
              <a:t>Shape</a:t>
            </a:r>
            <a:r>
              <a:rPr sz="1800" spc="-10" dirty="0" smtClean="0">
                <a:cs typeface="Calibri"/>
              </a:rPr>
              <a:t> characteristics</a:t>
            </a:r>
            <a:endParaRPr lang="en-US" sz="1800" dirty="0">
              <a:cs typeface="Calibri"/>
            </a:endParaRPr>
          </a:p>
          <a:p>
            <a:pPr marL="629920" lvl="1" indent="-365760">
              <a:lnSpc>
                <a:spcPct val="100000"/>
              </a:lnSpc>
              <a:spcBef>
                <a:spcPts val="100"/>
              </a:spcBef>
            </a:pPr>
            <a:r>
              <a:rPr sz="2000" dirty="0" smtClean="0"/>
              <a:t>Based </a:t>
            </a:r>
            <a:r>
              <a:rPr sz="2000" spc="-5" dirty="0"/>
              <a:t>on </a:t>
            </a:r>
            <a:r>
              <a:rPr sz="2000" dirty="0"/>
              <a:t>their </a:t>
            </a:r>
            <a:r>
              <a:rPr sz="2000" spc="-10" dirty="0"/>
              <a:t>internal characteristics </a:t>
            </a:r>
            <a:r>
              <a:rPr sz="2000" spc="-5" dirty="0"/>
              <a:t>(its</a:t>
            </a:r>
            <a:r>
              <a:rPr sz="2000" spc="-60" dirty="0"/>
              <a:t> </a:t>
            </a:r>
            <a:r>
              <a:rPr sz="2000" spc="-10" dirty="0"/>
              <a:t>region):</a:t>
            </a:r>
          </a:p>
          <a:p>
            <a:pPr marL="835660" lvl="3" indent="-365760">
              <a:lnSpc>
                <a:spcPct val="100000"/>
              </a:lnSpc>
              <a:spcBef>
                <a:spcPts val="580"/>
              </a:spcBef>
            </a:pPr>
            <a:r>
              <a:rPr sz="1800" spc="-5" dirty="0" smtClean="0"/>
              <a:t>Regional </a:t>
            </a:r>
            <a:r>
              <a:rPr sz="1800" spc="-10" dirty="0"/>
              <a:t>properties: </a:t>
            </a:r>
            <a:r>
              <a:rPr sz="1800" spc="-45" dirty="0"/>
              <a:t>color, </a:t>
            </a:r>
            <a:r>
              <a:rPr sz="1800" spc="-15" dirty="0"/>
              <a:t>texture, </a:t>
            </a:r>
            <a:r>
              <a:rPr sz="1800" dirty="0"/>
              <a:t>and</a:t>
            </a:r>
            <a:r>
              <a:rPr sz="1800" spc="-5" dirty="0"/>
              <a:t> </a:t>
            </a:r>
            <a:r>
              <a:rPr sz="1800" dirty="0" smtClean="0"/>
              <a:t>…</a:t>
            </a:r>
            <a:endParaRPr lang="en-US" sz="1800" dirty="0" smtClean="0"/>
          </a:p>
          <a:p>
            <a:pPr marL="561340" lvl="2" indent="-365760">
              <a:lnSpc>
                <a:spcPct val="100000"/>
              </a:lnSpc>
              <a:spcBef>
                <a:spcPts val="580"/>
              </a:spcBef>
            </a:pPr>
            <a:r>
              <a:rPr lang="en-US" sz="2000" dirty="0" smtClean="0"/>
              <a:t>Both</a:t>
            </a:r>
            <a:endParaRPr sz="2000" dirty="0"/>
          </a:p>
        </p:txBody>
      </p:sp>
      <p:sp>
        <p:nvSpPr>
          <p:cNvPr id="11" name="Title 10"/>
          <p:cNvSpPr>
            <a:spLocks noGrp="1"/>
          </p:cNvSpPr>
          <p:nvPr>
            <p:ph type="title"/>
          </p:nvPr>
        </p:nvSpPr>
        <p:spPr>
          <a:xfrm>
            <a:off x="1029507" y="269479"/>
            <a:ext cx="10058400" cy="1609344"/>
          </a:xfrm>
        </p:spPr>
        <p:txBody>
          <a:bodyPr/>
          <a:lstStyle/>
          <a:p>
            <a:r>
              <a:rPr lang="en-US" dirty="0" smtClean="0"/>
              <a:t>IMAGE REPRESENTATION AND DESCRIPTION</a:t>
            </a:r>
            <a:endParaRPr lang="en-US" dirty="0"/>
          </a:p>
        </p:txBody>
      </p:sp>
    </p:spTree>
    <p:extLst>
      <p:ext uri="{BB962C8B-B14F-4D97-AF65-F5344CB8AC3E}">
        <p14:creationId xmlns:p14="http://schemas.microsoft.com/office/powerpoint/2010/main" val="32856172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3341" y="2339786"/>
            <a:ext cx="3869967" cy="365760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513294" y="2339786"/>
            <a:ext cx="5574613" cy="3939990"/>
          </a:xfrm>
          <a:prstGeom prst="rect">
            <a:avLst/>
          </a:prstGeom>
          <a:blipFill>
            <a:blip r:embed="rId3" cstate="print"/>
            <a:stretch>
              <a:fillRect/>
            </a:stretch>
          </a:blipFill>
        </p:spPr>
        <p:txBody>
          <a:bodyPr wrap="square" lIns="0" tIns="0" rIns="0" bIns="0" rtlCol="0"/>
          <a:lstStyle/>
          <a:p>
            <a:endParaRPr/>
          </a:p>
        </p:txBody>
      </p:sp>
      <p:sp>
        <p:nvSpPr>
          <p:cNvPr id="10" name="Title 10"/>
          <p:cNvSpPr>
            <a:spLocks noGrp="1"/>
          </p:cNvSpPr>
          <p:nvPr>
            <p:ph type="title"/>
          </p:nvPr>
        </p:nvSpPr>
        <p:spPr>
          <a:xfrm>
            <a:off x="1029507" y="269479"/>
            <a:ext cx="10058400" cy="1609344"/>
          </a:xfrm>
        </p:spPr>
        <p:txBody>
          <a:bodyPr/>
          <a:lstStyle/>
          <a:p>
            <a:r>
              <a:rPr lang="en-US" dirty="0" smtClean="0"/>
              <a:t>IMAGE REPRESENTATION AND DESCRIPTION</a:t>
            </a:r>
            <a:endParaRPr lang="en-US" dirty="0"/>
          </a:p>
        </p:txBody>
      </p:sp>
    </p:spTree>
    <p:extLst>
      <p:ext uri="{BB962C8B-B14F-4D97-AF65-F5344CB8AC3E}">
        <p14:creationId xmlns:p14="http://schemas.microsoft.com/office/powerpoint/2010/main" val="12040762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69848" y="2355940"/>
            <a:ext cx="9929845" cy="2675091"/>
          </a:xfrm>
          <a:prstGeom prst="rect">
            <a:avLst/>
          </a:prstGeom>
        </p:spPr>
        <p:txBody>
          <a:bodyPr vert="horz" wrap="square" lIns="0" tIns="12700" rIns="0" bIns="0" rtlCol="0">
            <a:spAutoFit/>
          </a:bodyPr>
          <a:lstStyle/>
          <a:p>
            <a:pPr marL="12700" marR="5080" algn="just">
              <a:spcBef>
                <a:spcPts val="600"/>
              </a:spcBef>
              <a:buSzPct val="95833"/>
              <a:buFont typeface="Wingdings"/>
              <a:buChar char=""/>
              <a:tabLst>
                <a:tab pos="153035" algn="l"/>
              </a:tabLst>
            </a:pPr>
            <a:r>
              <a:rPr sz="2400" b="1" spc="-5" dirty="0">
                <a:cs typeface="Calibri"/>
              </a:rPr>
              <a:t>Object </a:t>
            </a:r>
            <a:r>
              <a:rPr sz="2400" b="1" spc="-10" dirty="0">
                <a:cs typeface="Calibri"/>
              </a:rPr>
              <a:t>Detection </a:t>
            </a:r>
            <a:r>
              <a:rPr sz="2400" dirty="0">
                <a:cs typeface="Calibri"/>
              </a:rPr>
              <a:t>is the </a:t>
            </a:r>
            <a:r>
              <a:rPr sz="2400" spc="-10" dirty="0">
                <a:cs typeface="Calibri"/>
              </a:rPr>
              <a:t>process </a:t>
            </a:r>
            <a:r>
              <a:rPr sz="2400" spc="-5" dirty="0">
                <a:cs typeface="Calibri"/>
              </a:rPr>
              <a:t>of finding </a:t>
            </a:r>
            <a:r>
              <a:rPr sz="2400" spc="-10" dirty="0">
                <a:cs typeface="Calibri"/>
              </a:rPr>
              <a:t>instances </a:t>
            </a:r>
            <a:r>
              <a:rPr sz="2400" spc="-5" dirty="0">
                <a:cs typeface="Calibri"/>
              </a:rPr>
              <a:t>of objects </a:t>
            </a:r>
            <a:r>
              <a:rPr sz="2400" dirty="0">
                <a:cs typeface="Calibri"/>
              </a:rPr>
              <a:t>in  </a:t>
            </a:r>
            <a:r>
              <a:rPr sz="2400" spc="-5" dirty="0" smtClean="0">
                <a:cs typeface="Calibri"/>
              </a:rPr>
              <a:t>images.</a:t>
            </a:r>
            <a:r>
              <a:rPr lang="en-US" sz="2400" spc="-5" dirty="0" smtClean="0">
                <a:cs typeface="Calibri"/>
              </a:rPr>
              <a:t> </a:t>
            </a:r>
            <a:r>
              <a:rPr sz="2400" spc="-40" dirty="0" smtClean="0">
                <a:cs typeface="Calibri"/>
              </a:rPr>
              <a:t>This </a:t>
            </a:r>
            <a:r>
              <a:rPr sz="2400" spc="-10" dirty="0">
                <a:cs typeface="Calibri"/>
              </a:rPr>
              <a:t>allows </a:t>
            </a:r>
            <a:r>
              <a:rPr sz="2400" spc="-20" dirty="0">
                <a:cs typeface="Calibri"/>
              </a:rPr>
              <a:t>for </a:t>
            </a:r>
            <a:r>
              <a:rPr sz="2400" dirty="0">
                <a:cs typeface="Calibri"/>
              </a:rPr>
              <a:t>multiple </a:t>
            </a:r>
            <a:r>
              <a:rPr sz="2400" spc="-5" dirty="0">
                <a:cs typeface="Calibri"/>
              </a:rPr>
              <a:t>objects </a:t>
            </a:r>
            <a:r>
              <a:rPr sz="2400" spc="-15" dirty="0">
                <a:cs typeface="Calibri"/>
              </a:rPr>
              <a:t>to </a:t>
            </a:r>
            <a:r>
              <a:rPr sz="2400" spc="-5" dirty="0">
                <a:cs typeface="Calibri"/>
              </a:rPr>
              <a:t>be identified </a:t>
            </a:r>
            <a:r>
              <a:rPr sz="2400" dirty="0">
                <a:cs typeface="Calibri"/>
              </a:rPr>
              <a:t>and </a:t>
            </a:r>
            <a:r>
              <a:rPr sz="2400" spc="-15" dirty="0">
                <a:cs typeface="Calibri"/>
              </a:rPr>
              <a:t>located  </a:t>
            </a:r>
            <a:r>
              <a:rPr sz="2400" dirty="0">
                <a:cs typeface="Calibri"/>
              </a:rPr>
              <a:t>within the </a:t>
            </a:r>
            <a:r>
              <a:rPr sz="2400" spc="-5" dirty="0">
                <a:cs typeface="Calibri"/>
              </a:rPr>
              <a:t>same</a:t>
            </a:r>
            <a:r>
              <a:rPr sz="2400" spc="-30" dirty="0">
                <a:cs typeface="Calibri"/>
              </a:rPr>
              <a:t> </a:t>
            </a:r>
            <a:r>
              <a:rPr sz="2400" spc="-5" dirty="0">
                <a:cs typeface="Calibri"/>
              </a:rPr>
              <a:t>image.</a:t>
            </a:r>
            <a:endParaRPr sz="2400" dirty="0">
              <a:cs typeface="Calibri"/>
            </a:endParaRPr>
          </a:p>
          <a:p>
            <a:pPr marL="12700" marR="5080" algn="just">
              <a:spcBef>
                <a:spcPts val="600"/>
              </a:spcBef>
              <a:buSzPct val="95833"/>
              <a:buFont typeface="Wingdings"/>
              <a:buChar char=""/>
              <a:tabLst>
                <a:tab pos="221615" algn="l"/>
              </a:tabLst>
            </a:pPr>
            <a:r>
              <a:rPr sz="2400" b="1" spc="-5" dirty="0">
                <a:cs typeface="Calibri"/>
              </a:rPr>
              <a:t>Object </a:t>
            </a:r>
            <a:r>
              <a:rPr lang="en-US" sz="2400" b="1" spc="-10" dirty="0">
                <a:cs typeface="Calibri"/>
              </a:rPr>
              <a:t>R</a:t>
            </a:r>
            <a:r>
              <a:rPr sz="2400" b="1" spc="-10" dirty="0" smtClean="0">
                <a:cs typeface="Calibri"/>
              </a:rPr>
              <a:t>ecognition </a:t>
            </a:r>
            <a:r>
              <a:rPr sz="2400" spc="-10" dirty="0">
                <a:cs typeface="Calibri"/>
              </a:rPr>
              <a:t>can </a:t>
            </a:r>
            <a:r>
              <a:rPr sz="2400" spc="-5" dirty="0">
                <a:cs typeface="Calibri"/>
              </a:rPr>
              <a:t>be termed </a:t>
            </a:r>
            <a:r>
              <a:rPr sz="2400" dirty="0">
                <a:cs typeface="Calibri"/>
              </a:rPr>
              <a:t>as </a:t>
            </a:r>
            <a:r>
              <a:rPr sz="2400" spc="-5" dirty="0">
                <a:cs typeface="Calibri"/>
              </a:rPr>
              <a:t>identifying </a:t>
            </a:r>
            <a:r>
              <a:rPr sz="2400" dirty="0">
                <a:cs typeface="Calibri"/>
              </a:rPr>
              <a:t>a </a:t>
            </a:r>
            <a:r>
              <a:rPr sz="2400" spc="-5" dirty="0">
                <a:cs typeface="Calibri"/>
              </a:rPr>
              <a:t>specific object  </a:t>
            </a:r>
            <a:r>
              <a:rPr sz="2400" dirty="0">
                <a:cs typeface="Calibri"/>
              </a:rPr>
              <a:t>in a </a:t>
            </a:r>
            <a:r>
              <a:rPr sz="2400" spc="-10" dirty="0">
                <a:cs typeface="Calibri"/>
              </a:rPr>
              <a:t>digital </a:t>
            </a:r>
            <a:r>
              <a:rPr sz="2400" spc="-5" dirty="0">
                <a:cs typeface="Calibri"/>
              </a:rPr>
              <a:t>image or video. Object </a:t>
            </a:r>
            <a:r>
              <a:rPr sz="2400" spc="-10" dirty="0">
                <a:cs typeface="Calibri"/>
              </a:rPr>
              <a:t>recognition </a:t>
            </a:r>
            <a:r>
              <a:rPr sz="2400" spc="-20" dirty="0">
                <a:cs typeface="Calibri"/>
              </a:rPr>
              <a:t>have </a:t>
            </a:r>
            <a:r>
              <a:rPr sz="2400" dirty="0">
                <a:cs typeface="Calibri"/>
              </a:rPr>
              <a:t>immense </a:t>
            </a:r>
            <a:r>
              <a:rPr sz="2400" spc="-10" dirty="0">
                <a:cs typeface="Calibri"/>
              </a:rPr>
              <a:t>of  </a:t>
            </a:r>
            <a:r>
              <a:rPr sz="2400" spc="-5" dirty="0">
                <a:cs typeface="Calibri"/>
              </a:rPr>
              <a:t>applications </a:t>
            </a:r>
            <a:r>
              <a:rPr sz="2400" dirty="0">
                <a:cs typeface="Calibri"/>
              </a:rPr>
              <a:t>in the </a:t>
            </a:r>
            <a:r>
              <a:rPr sz="2400" spc="-5" dirty="0">
                <a:cs typeface="Calibri"/>
              </a:rPr>
              <a:t>field of </a:t>
            </a:r>
            <a:r>
              <a:rPr sz="2400" spc="-10" dirty="0">
                <a:cs typeface="Calibri"/>
              </a:rPr>
              <a:t>monitoring </a:t>
            </a:r>
            <a:r>
              <a:rPr sz="2400" dirty="0">
                <a:cs typeface="Calibri"/>
              </a:rPr>
              <a:t>and </a:t>
            </a:r>
            <a:r>
              <a:rPr sz="2400" spc="-5" dirty="0">
                <a:cs typeface="Calibri"/>
              </a:rPr>
              <a:t>surveillance, medical  analysis, </a:t>
            </a:r>
            <a:r>
              <a:rPr sz="2400" spc="-15" dirty="0">
                <a:cs typeface="Calibri"/>
              </a:rPr>
              <a:t>robot </a:t>
            </a:r>
            <a:r>
              <a:rPr sz="2400" spc="-10" dirty="0">
                <a:cs typeface="Calibri"/>
              </a:rPr>
              <a:t>localization </a:t>
            </a:r>
            <a:r>
              <a:rPr sz="2400" dirty="0">
                <a:cs typeface="Calibri"/>
              </a:rPr>
              <a:t>and </a:t>
            </a:r>
            <a:r>
              <a:rPr sz="2400" spc="-15" dirty="0">
                <a:cs typeface="Calibri"/>
              </a:rPr>
              <a:t>navigation</a:t>
            </a:r>
            <a:r>
              <a:rPr sz="2400" spc="-20" dirty="0">
                <a:cs typeface="Calibri"/>
              </a:rPr>
              <a:t> </a:t>
            </a:r>
            <a:r>
              <a:rPr sz="2400" spc="-10" dirty="0">
                <a:cs typeface="Calibri"/>
              </a:rPr>
              <a:t>etc.</a:t>
            </a:r>
            <a:endParaRPr sz="2400" dirty="0">
              <a:cs typeface="Calibri"/>
            </a:endParaRPr>
          </a:p>
        </p:txBody>
      </p:sp>
      <p:sp>
        <p:nvSpPr>
          <p:cNvPr id="7" name="Title 6"/>
          <p:cNvSpPr>
            <a:spLocks noGrp="1"/>
          </p:cNvSpPr>
          <p:nvPr>
            <p:ph type="title"/>
          </p:nvPr>
        </p:nvSpPr>
        <p:spPr/>
        <p:txBody>
          <a:bodyPr/>
          <a:lstStyle/>
          <a:p>
            <a:r>
              <a:rPr lang="en-US" dirty="0" smtClean="0"/>
              <a:t>OBJECT RECOGNITION</a:t>
            </a:r>
            <a:endParaRPr lang="en-US" dirty="0"/>
          </a:p>
        </p:txBody>
      </p:sp>
    </p:spTree>
    <p:extLst>
      <p:ext uri="{BB962C8B-B14F-4D97-AF65-F5344CB8AC3E}">
        <p14:creationId xmlns:p14="http://schemas.microsoft.com/office/powerpoint/2010/main" val="1474432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IMAGE?</a:t>
            </a:r>
            <a:endParaRPr lang="en-US" dirty="0"/>
          </a:p>
        </p:txBody>
      </p:sp>
      <p:sp>
        <p:nvSpPr>
          <p:cNvPr id="3" name="Content Placeholder 2"/>
          <p:cNvSpPr>
            <a:spLocks noGrp="1"/>
          </p:cNvSpPr>
          <p:nvPr>
            <p:ph idx="1"/>
          </p:nvPr>
        </p:nvSpPr>
        <p:spPr>
          <a:xfrm>
            <a:off x="1069848" y="1869141"/>
            <a:ext cx="10058400" cy="4303059"/>
          </a:xfrm>
        </p:spPr>
        <p:txBody>
          <a:bodyPr>
            <a:normAutofit/>
          </a:bodyPr>
          <a:lstStyle/>
          <a:p>
            <a:r>
              <a:rPr lang="en-US" dirty="0"/>
              <a:t>An image is a 2-D light intensity function f( x, y). </a:t>
            </a:r>
          </a:p>
          <a:p>
            <a:r>
              <a:rPr lang="en-US" dirty="0" smtClean="0"/>
              <a:t>An </a:t>
            </a:r>
            <a:r>
              <a:rPr lang="en-US" dirty="0"/>
              <a:t>image is considered as Matrix. </a:t>
            </a:r>
          </a:p>
          <a:p>
            <a:r>
              <a:rPr lang="en-US" dirty="0" smtClean="0"/>
              <a:t>A </a:t>
            </a:r>
            <a:r>
              <a:rPr lang="en-US" dirty="0"/>
              <a:t>digital image f( x, y) is described both in </a:t>
            </a:r>
          </a:p>
          <a:p>
            <a:pPr marL="0" indent="0">
              <a:buNone/>
            </a:pPr>
            <a:r>
              <a:rPr lang="en-US" dirty="0" smtClean="0"/>
              <a:t>   spatial </a:t>
            </a:r>
            <a:r>
              <a:rPr lang="en-US" dirty="0"/>
              <a:t>co-ordinates and Brightness. </a:t>
            </a:r>
          </a:p>
          <a:p>
            <a:r>
              <a:rPr lang="en-US" dirty="0" smtClean="0"/>
              <a:t>The </a:t>
            </a:r>
            <a:r>
              <a:rPr lang="en-US" dirty="0"/>
              <a:t>points in the image and element value of matrix </a:t>
            </a:r>
          </a:p>
          <a:p>
            <a:pPr marL="0" indent="0">
              <a:buNone/>
            </a:pPr>
            <a:r>
              <a:rPr lang="en-US" dirty="0"/>
              <a:t> </a:t>
            </a:r>
            <a:r>
              <a:rPr lang="en-US" dirty="0" smtClean="0"/>
              <a:t>  identifies </a:t>
            </a:r>
            <a:r>
              <a:rPr lang="en-US" dirty="0"/>
              <a:t>gray level value at that point. </a:t>
            </a:r>
          </a:p>
          <a:p>
            <a:pPr marL="0" indent="0">
              <a:buNone/>
            </a:pPr>
            <a:r>
              <a:rPr lang="en-US" dirty="0" smtClean="0"/>
              <a:t>   This </a:t>
            </a:r>
            <a:r>
              <a:rPr lang="en-US" dirty="0"/>
              <a:t>element is </a:t>
            </a:r>
            <a:r>
              <a:rPr lang="en-US" dirty="0" smtClean="0"/>
              <a:t>called </a:t>
            </a:r>
            <a:r>
              <a:rPr lang="en-US" b="1" dirty="0"/>
              <a:t>Pixels</a:t>
            </a:r>
            <a:r>
              <a:rPr lang="en-US" dirty="0"/>
              <a:t>. </a:t>
            </a:r>
          </a:p>
          <a:p>
            <a:r>
              <a:rPr lang="es-ES" dirty="0" smtClean="0"/>
              <a:t>So </a:t>
            </a:r>
            <a:r>
              <a:rPr lang="es-ES" dirty="0"/>
              <a:t>f( x, y)=R( x, y) *I(x, y) </a:t>
            </a:r>
          </a:p>
          <a:p>
            <a:pPr marL="0" indent="0">
              <a:buNone/>
            </a:pPr>
            <a:r>
              <a:rPr lang="en-US" dirty="0" smtClean="0"/>
              <a:t>Where </a:t>
            </a:r>
            <a:r>
              <a:rPr lang="en-US" dirty="0"/>
              <a:t>R Reflectivity of Surface (Pixel Point) </a:t>
            </a:r>
            <a:endParaRPr lang="en-US" dirty="0" smtClean="0"/>
          </a:p>
          <a:p>
            <a:pPr marL="0" indent="0">
              <a:buNone/>
            </a:pPr>
            <a:r>
              <a:rPr lang="en-US" dirty="0" smtClean="0"/>
              <a:t>I </a:t>
            </a:r>
            <a:r>
              <a:rPr lang="en-US" dirty="0"/>
              <a:t>Intensity of incident Light </a:t>
            </a:r>
          </a:p>
        </p:txBody>
      </p:sp>
      <p:pic>
        <p:nvPicPr>
          <p:cNvPr id="4" name="Picture 3"/>
          <p:cNvPicPr>
            <a:picLocks noChangeAspect="1"/>
          </p:cNvPicPr>
          <p:nvPr/>
        </p:nvPicPr>
        <p:blipFill>
          <a:blip r:embed="rId2"/>
          <a:stretch>
            <a:fillRect/>
          </a:stretch>
        </p:blipFill>
        <p:spPr>
          <a:xfrm>
            <a:off x="8093022" y="1074152"/>
            <a:ext cx="3427857" cy="2650684"/>
          </a:xfrm>
          <a:prstGeom prst="rect">
            <a:avLst/>
          </a:prstGeom>
        </p:spPr>
      </p:pic>
      <p:pic>
        <p:nvPicPr>
          <p:cNvPr id="5" name="Picture 4"/>
          <p:cNvPicPr>
            <a:picLocks noChangeAspect="1"/>
          </p:cNvPicPr>
          <p:nvPr/>
        </p:nvPicPr>
        <p:blipFill>
          <a:blip r:embed="rId3"/>
          <a:stretch>
            <a:fillRect/>
          </a:stretch>
        </p:blipFill>
        <p:spPr>
          <a:xfrm>
            <a:off x="8248156" y="3888122"/>
            <a:ext cx="3128055" cy="2284078"/>
          </a:xfrm>
          <a:prstGeom prst="rect">
            <a:avLst/>
          </a:prstGeom>
        </p:spPr>
      </p:pic>
    </p:spTree>
    <p:extLst>
      <p:ext uri="{BB962C8B-B14F-4D97-AF65-F5344CB8AC3E}">
        <p14:creationId xmlns:p14="http://schemas.microsoft.com/office/powerpoint/2010/main" val="42323008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01881" y="2079811"/>
            <a:ext cx="10794334" cy="3957920"/>
          </a:xfrm>
          <a:prstGeom prst="rect">
            <a:avLst/>
          </a:prstGeom>
          <a:blipFill>
            <a:blip r:embed="rId2" cstate="print"/>
            <a:stretch>
              <a:fillRect/>
            </a:stretch>
          </a:blipFill>
        </p:spPr>
        <p:txBody>
          <a:bodyPr wrap="square" lIns="0" tIns="0" rIns="0" bIns="0" rtlCol="0"/>
          <a:lstStyle/>
          <a:p>
            <a:endParaRPr/>
          </a:p>
        </p:txBody>
      </p:sp>
      <p:sp>
        <p:nvSpPr>
          <p:cNvPr id="5" name="Title 6"/>
          <p:cNvSpPr>
            <a:spLocks noGrp="1"/>
          </p:cNvSpPr>
          <p:nvPr>
            <p:ph type="title"/>
          </p:nvPr>
        </p:nvSpPr>
        <p:spPr>
          <a:xfrm>
            <a:off x="1069848" y="484632"/>
            <a:ext cx="10058400" cy="1609344"/>
          </a:xfrm>
        </p:spPr>
        <p:txBody>
          <a:bodyPr/>
          <a:lstStyle/>
          <a:p>
            <a:r>
              <a:rPr lang="en-US" dirty="0" smtClean="0"/>
              <a:t>OBJECT RECOGNITION</a:t>
            </a:r>
            <a:endParaRPr lang="en-US" dirty="0"/>
          </a:p>
        </p:txBody>
      </p:sp>
    </p:spTree>
    <p:extLst>
      <p:ext uri="{BB962C8B-B14F-4D97-AF65-F5344CB8AC3E}">
        <p14:creationId xmlns:p14="http://schemas.microsoft.com/office/powerpoint/2010/main" val="17558811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7127" y="1225295"/>
            <a:ext cx="9733519" cy="2755033"/>
          </a:xfrm>
        </p:spPr>
        <p:txBody>
          <a:bodyPr>
            <a:normAutofit/>
          </a:bodyPr>
          <a:lstStyle/>
          <a:p>
            <a:r>
              <a:rPr lang="en-US" sz="5400" dirty="0" smtClean="0"/>
              <a:t>COMPUTER VISION</a:t>
            </a:r>
            <a:endParaRPr lang="en-US" sz="5400" dirty="0"/>
          </a:p>
        </p:txBody>
      </p:sp>
    </p:spTree>
    <p:extLst>
      <p:ext uri="{BB962C8B-B14F-4D97-AF65-F5344CB8AC3E}">
        <p14:creationId xmlns:p14="http://schemas.microsoft.com/office/powerpoint/2010/main" val="35318967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13773" y="201706"/>
            <a:ext cx="10364451" cy="1596177"/>
          </a:xfrm>
        </p:spPr>
        <p:txBody>
          <a:bodyPr/>
          <a:lstStyle/>
          <a:p>
            <a:r>
              <a:rPr lang="en-US" altLang="en-US" dirty="0" smtClean="0"/>
              <a:t>WHAT IS COMPUTER VISION?</a:t>
            </a:r>
            <a:endParaRPr lang="en-US" altLang="en-US" dirty="0"/>
          </a:p>
        </p:txBody>
      </p:sp>
      <p:sp>
        <p:nvSpPr>
          <p:cNvPr id="29699" name="Rectangle 3"/>
          <p:cNvSpPr>
            <a:spLocks noGrp="1" noChangeArrowheads="1"/>
          </p:cNvSpPr>
          <p:nvPr>
            <p:ph type="body" idx="4294967295"/>
          </p:nvPr>
        </p:nvSpPr>
        <p:spPr>
          <a:xfrm>
            <a:off x="765856" y="1797883"/>
            <a:ext cx="10364451" cy="1940399"/>
          </a:xfrm>
          <a:prstGeom prst="rect">
            <a:avLst/>
          </a:prstGeom>
        </p:spPr>
        <p:txBody>
          <a:bodyPr/>
          <a:lstStyle/>
          <a:p>
            <a:r>
              <a:rPr lang="en-US" altLang="en-US" sz="2400" cap="none" dirty="0" smtClean="0"/>
              <a:t>Deals with the development of the </a:t>
            </a:r>
            <a:r>
              <a:rPr lang="en-US" altLang="en-US" sz="2400" b="1" u="sng" cap="none" dirty="0" smtClean="0"/>
              <a:t>theoretical </a:t>
            </a:r>
            <a:r>
              <a:rPr lang="en-US" altLang="en-US" sz="2400" cap="none" dirty="0" smtClean="0"/>
              <a:t>and </a:t>
            </a:r>
            <a:r>
              <a:rPr lang="en-US" altLang="en-US" sz="2400" b="1" u="sng" cap="none" dirty="0" smtClean="0"/>
              <a:t>algorithmic</a:t>
            </a:r>
            <a:r>
              <a:rPr lang="en-US" altLang="en-US" sz="2400" cap="none" dirty="0" smtClean="0"/>
              <a:t> basis by which useful information about the 3D world can be automatically extracted and analyzed from a </a:t>
            </a:r>
            <a:r>
              <a:rPr lang="en-US" altLang="en-US" sz="2400" b="1" u="sng" cap="none" dirty="0" smtClean="0"/>
              <a:t>single</a:t>
            </a:r>
            <a:r>
              <a:rPr lang="en-US" altLang="en-US" sz="2400" cap="none" dirty="0" smtClean="0"/>
              <a:t>  or </a:t>
            </a:r>
            <a:r>
              <a:rPr lang="en-US" altLang="en-US" sz="2400" b="1" u="sng" cap="none" dirty="0" smtClean="0"/>
              <a:t>multiple</a:t>
            </a:r>
            <a:r>
              <a:rPr lang="en-US" altLang="en-US" sz="2400" cap="none" dirty="0" smtClean="0"/>
              <a:t> to 2D images of the world.</a:t>
            </a:r>
            <a:endParaRPr lang="en-US" altLang="en-US" sz="2400" cap="none" dirty="0"/>
          </a:p>
        </p:txBody>
      </p:sp>
      <p:pic>
        <p:nvPicPr>
          <p:cNvPr id="29702" name="Picture 6" descr="A:\SIG98DEM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99" y="3590365"/>
            <a:ext cx="5181600" cy="3078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289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74" y="0"/>
            <a:ext cx="10364451" cy="1596177"/>
          </a:xfrm>
        </p:spPr>
        <p:txBody>
          <a:bodyPr/>
          <a:lstStyle/>
          <a:p>
            <a:r>
              <a:rPr lang="en-US" dirty="0" smtClean="0"/>
              <a:t>COMPUTER VISION</a:t>
            </a:r>
            <a:endParaRPr lang="en-US" dirty="0"/>
          </a:p>
        </p:txBody>
      </p:sp>
      <p:sp>
        <p:nvSpPr>
          <p:cNvPr id="3" name="Content Placeholder 2"/>
          <p:cNvSpPr>
            <a:spLocks noGrp="1"/>
          </p:cNvSpPr>
          <p:nvPr>
            <p:ph sz="quarter" idx="4294967295"/>
          </p:nvPr>
        </p:nvSpPr>
        <p:spPr>
          <a:xfrm>
            <a:off x="913774" y="1596178"/>
            <a:ext cx="10363826" cy="4195022"/>
          </a:xfrm>
          <a:prstGeom prst="rect">
            <a:avLst/>
          </a:prstGeom>
        </p:spPr>
        <p:txBody>
          <a:bodyPr>
            <a:noAutofit/>
          </a:bodyPr>
          <a:lstStyle/>
          <a:p>
            <a:r>
              <a:rPr lang="en-US" sz="2400" cap="none" dirty="0" smtClean="0"/>
              <a:t>Concerned with the theory behind artificial systems that extract information from images</a:t>
            </a:r>
          </a:p>
          <a:p>
            <a:r>
              <a:rPr lang="en-US" sz="2400" cap="none" dirty="0" smtClean="0"/>
              <a:t>Examples of applications of CV:</a:t>
            </a:r>
          </a:p>
          <a:p>
            <a:pPr lvl="1"/>
            <a:r>
              <a:rPr lang="en-US" sz="2000" cap="none" dirty="0" smtClean="0"/>
              <a:t>Controlling process</a:t>
            </a:r>
          </a:p>
          <a:p>
            <a:pPr lvl="1"/>
            <a:r>
              <a:rPr lang="en-US" sz="2000" cap="none" dirty="0" smtClean="0"/>
              <a:t>Detecting events</a:t>
            </a:r>
          </a:p>
          <a:p>
            <a:pPr lvl="1"/>
            <a:r>
              <a:rPr lang="en-US" sz="2000" cap="none" dirty="0" smtClean="0"/>
              <a:t>Organizing information</a:t>
            </a:r>
          </a:p>
          <a:p>
            <a:pPr lvl="1"/>
            <a:r>
              <a:rPr lang="en-US" sz="2000" cap="none" dirty="0" smtClean="0"/>
              <a:t>Modeling objects or environments</a:t>
            </a:r>
          </a:p>
          <a:p>
            <a:pPr lvl="1"/>
            <a:r>
              <a:rPr lang="en-US" sz="2000" cap="none" dirty="0" smtClean="0"/>
              <a:t>Interaction</a:t>
            </a:r>
          </a:p>
          <a:p>
            <a:r>
              <a:rPr lang="en-US" sz="2400" cap="none" dirty="0" smtClean="0"/>
              <a:t>Produces 3D models from image data</a:t>
            </a:r>
            <a:endParaRPr lang="en-US" sz="2400" cap="none" dirty="0"/>
          </a:p>
        </p:txBody>
      </p:sp>
      <p:pic>
        <p:nvPicPr>
          <p:cNvPr id="4" name="Picture 4" descr="A:\CV.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813" y="5186542"/>
            <a:ext cx="5867400" cy="156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16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050"/>
          <p:cNvSpPr>
            <a:spLocks noGrp="1" noChangeArrowheads="1"/>
          </p:cNvSpPr>
          <p:nvPr>
            <p:ph type="title"/>
          </p:nvPr>
        </p:nvSpPr>
        <p:spPr>
          <a:xfrm>
            <a:off x="913773" y="309282"/>
            <a:ext cx="10364451" cy="1596177"/>
          </a:xfrm>
        </p:spPr>
        <p:txBody>
          <a:bodyPr/>
          <a:lstStyle/>
          <a:p>
            <a:r>
              <a:rPr lang="en-US" altLang="en-US" dirty="0" smtClean="0"/>
              <a:t>COMPUTER VISION, ALSO KNOWN AS ...</a:t>
            </a:r>
            <a:endParaRPr lang="en-US" altLang="en-US" dirty="0"/>
          </a:p>
        </p:txBody>
      </p:sp>
      <p:sp>
        <p:nvSpPr>
          <p:cNvPr id="79875" name="Rectangle 2051"/>
          <p:cNvSpPr>
            <a:spLocks noGrp="1" noChangeArrowheads="1"/>
          </p:cNvSpPr>
          <p:nvPr>
            <p:ph type="body" idx="4294967295"/>
          </p:nvPr>
        </p:nvSpPr>
        <p:spPr>
          <a:xfrm>
            <a:off x="913773" y="2366682"/>
            <a:ext cx="10364451" cy="3729318"/>
          </a:xfrm>
          <a:prstGeom prst="rect">
            <a:avLst/>
          </a:prstGeom>
        </p:spPr>
        <p:txBody>
          <a:bodyPr/>
          <a:lstStyle/>
          <a:p>
            <a:r>
              <a:rPr lang="en-US" altLang="en-US" sz="2400" cap="none" dirty="0" smtClean="0"/>
              <a:t>Image analysis</a:t>
            </a:r>
          </a:p>
          <a:p>
            <a:r>
              <a:rPr lang="en-US" altLang="en-US" sz="2400" cap="none" dirty="0" smtClean="0"/>
              <a:t>Scene analysis</a:t>
            </a:r>
          </a:p>
          <a:p>
            <a:r>
              <a:rPr lang="en-US" altLang="en-US" sz="2400" cap="none" dirty="0" smtClean="0"/>
              <a:t>Image understanding</a:t>
            </a:r>
            <a:endParaRPr lang="en-US" altLang="en-US" sz="2400" cap="none" dirty="0"/>
          </a:p>
        </p:txBody>
      </p:sp>
    </p:spTree>
    <p:extLst>
      <p:ext uri="{BB962C8B-B14F-4D97-AF65-F5344CB8AC3E}">
        <p14:creationId xmlns:p14="http://schemas.microsoft.com/office/powerpoint/2010/main" val="9891014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913772" y="349624"/>
            <a:ext cx="10364451" cy="1596177"/>
          </a:xfrm>
        </p:spPr>
        <p:txBody>
          <a:bodyPr/>
          <a:lstStyle/>
          <a:p>
            <a:r>
              <a:rPr lang="en-US" altLang="en-US" dirty="0" smtClean="0"/>
              <a:t>SOME RELATED DISCIPLINES</a:t>
            </a:r>
            <a:endParaRPr lang="en-US" altLang="en-US" dirty="0"/>
          </a:p>
        </p:txBody>
      </p:sp>
      <p:sp>
        <p:nvSpPr>
          <p:cNvPr id="27651" name="Rectangle 3"/>
          <p:cNvSpPr>
            <a:spLocks noGrp="1" noChangeArrowheads="1"/>
          </p:cNvSpPr>
          <p:nvPr>
            <p:ph type="body" idx="4294967295"/>
          </p:nvPr>
        </p:nvSpPr>
        <p:spPr>
          <a:xfrm>
            <a:off x="913773" y="2245659"/>
            <a:ext cx="10364451" cy="3850341"/>
          </a:xfrm>
          <a:prstGeom prst="rect">
            <a:avLst/>
          </a:prstGeom>
        </p:spPr>
        <p:txBody>
          <a:bodyPr/>
          <a:lstStyle/>
          <a:p>
            <a:r>
              <a:rPr lang="en-US" altLang="en-US" sz="2400" cap="none" dirty="0" smtClean="0"/>
              <a:t>Image processing</a:t>
            </a:r>
          </a:p>
          <a:p>
            <a:r>
              <a:rPr lang="en-US" altLang="en-US" sz="2400" cap="none" dirty="0" smtClean="0"/>
              <a:t>Computer graphics</a:t>
            </a:r>
          </a:p>
          <a:p>
            <a:r>
              <a:rPr lang="en-US" altLang="en-US" sz="2400" cap="none" dirty="0" smtClean="0"/>
              <a:t>Pattern recognition</a:t>
            </a:r>
          </a:p>
          <a:p>
            <a:r>
              <a:rPr lang="en-US" altLang="en-US" sz="2400" cap="none" dirty="0" smtClean="0"/>
              <a:t>Robotics</a:t>
            </a:r>
          </a:p>
          <a:p>
            <a:r>
              <a:rPr lang="en-US" altLang="en-US" sz="2400" cap="none" dirty="0" smtClean="0"/>
              <a:t>Artificial intelligence</a:t>
            </a:r>
            <a:endParaRPr lang="en-US" altLang="en-US" sz="2400" cap="none" dirty="0"/>
          </a:p>
        </p:txBody>
      </p:sp>
    </p:spTree>
    <p:extLst>
      <p:ext uri="{BB962C8B-B14F-4D97-AF65-F5344CB8AC3E}">
        <p14:creationId xmlns:p14="http://schemas.microsoft.com/office/powerpoint/2010/main" val="6151360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913772" y="255494"/>
            <a:ext cx="10364451" cy="1596177"/>
          </a:xfrm>
        </p:spPr>
        <p:txBody>
          <a:bodyPr/>
          <a:lstStyle/>
          <a:p>
            <a:r>
              <a:rPr lang="en-US" altLang="en-US" dirty="0" smtClean="0"/>
              <a:t>WHY IS COMPUTER VISION DIFFICULT?</a:t>
            </a:r>
            <a:endParaRPr lang="en-US" altLang="en-US" dirty="0"/>
          </a:p>
        </p:txBody>
      </p:sp>
      <p:sp>
        <p:nvSpPr>
          <p:cNvPr id="81923" name="Rectangle 3"/>
          <p:cNvSpPr>
            <a:spLocks noGrp="1" noChangeArrowheads="1"/>
          </p:cNvSpPr>
          <p:nvPr>
            <p:ph type="body" idx="4294967295"/>
          </p:nvPr>
        </p:nvSpPr>
        <p:spPr>
          <a:xfrm>
            <a:off x="913773" y="2299447"/>
            <a:ext cx="10364451" cy="3796553"/>
          </a:xfrm>
          <a:prstGeom prst="rect">
            <a:avLst/>
          </a:prstGeom>
        </p:spPr>
        <p:txBody>
          <a:bodyPr/>
          <a:lstStyle/>
          <a:p>
            <a:r>
              <a:rPr lang="en-US" altLang="en-US" sz="2400" cap="none" dirty="0" smtClean="0"/>
              <a:t>It is a </a:t>
            </a:r>
            <a:r>
              <a:rPr lang="en-US" altLang="en-US" sz="2400" b="1" u="sng" cap="none" dirty="0" smtClean="0"/>
              <a:t>many-to-one</a:t>
            </a:r>
            <a:r>
              <a:rPr lang="en-US" altLang="en-US" sz="2400" cap="none" dirty="0" smtClean="0"/>
              <a:t> mapping</a:t>
            </a:r>
          </a:p>
          <a:p>
            <a:pPr lvl="1"/>
            <a:r>
              <a:rPr lang="en-US" altLang="en-US" sz="2000" cap="none" dirty="0" smtClean="0"/>
              <a:t>A variety of surfaces with different</a:t>
            </a:r>
            <a:r>
              <a:rPr lang="en-US" altLang="en-US" sz="2000" i="1" cap="none" dirty="0" smtClean="0"/>
              <a:t> </a:t>
            </a:r>
            <a:r>
              <a:rPr lang="en-US" altLang="en-US" sz="2000" i="1" u="sng" cap="none" dirty="0" smtClean="0"/>
              <a:t>material</a:t>
            </a:r>
            <a:r>
              <a:rPr lang="en-US" altLang="en-US" sz="2000" cap="none" dirty="0" smtClean="0"/>
              <a:t> and </a:t>
            </a:r>
            <a:r>
              <a:rPr lang="en-US" altLang="en-US" sz="2000" i="1" u="sng" cap="none" dirty="0" smtClean="0"/>
              <a:t>geometrical</a:t>
            </a:r>
            <a:r>
              <a:rPr lang="en-US" altLang="en-US" sz="2000" i="1" cap="none" dirty="0" smtClean="0"/>
              <a:t> </a:t>
            </a:r>
            <a:r>
              <a:rPr lang="en-US" altLang="en-US" sz="2000" cap="none" dirty="0" smtClean="0"/>
              <a:t>properties, possibly under different </a:t>
            </a:r>
            <a:r>
              <a:rPr lang="en-US" altLang="en-US" sz="2000" i="1" u="sng" cap="none" dirty="0" smtClean="0"/>
              <a:t>lighting</a:t>
            </a:r>
            <a:r>
              <a:rPr lang="en-US" altLang="en-US" sz="2000" cap="none" dirty="0" smtClean="0"/>
              <a:t> conditions, could lead to identical images</a:t>
            </a:r>
          </a:p>
          <a:p>
            <a:pPr lvl="1"/>
            <a:r>
              <a:rPr lang="en-US" altLang="en-US" sz="2000" cap="none" dirty="0" smtClean="0"/>
              <a:t>Inverse mapping has non unique solution (a lot of information is </a:t>
            </a:r>
            <a:r>
              <a:rPr lang="en-US" altLang="en-US" sz="2000" b="1" u="sng" cap="none" dirty="0" smtClean="0"/>
              <a:t>lost</a:t>
            </a:r>
            <a:r>
              <a:rPr lang="en-US" altLang="en-US" sz="2000" cap="none" dirty="0" smtClean="0"/>
              <a:t> in the transformation from the 3D world to the 2D image)</a:t>
            </a:r>
          </a:p>
          <a:p>
            <a:r>
              <a:rPr lang="en-US" altLang="en-US" sz="2400" cap="none" dirty="0" smtClean="0"/>
              <a:t>It is </a:t>
            </a:r>
            <a:r>
              <a:rPr lang="en-US" altLang="en-US" sz="2400" b="1" u="sng" cap="none" dirty="0" smtClean="0"/>
              <a:t>computationally intensive</a:t>
            </a:r>
            <a:endParaRPr lang="en-US" altLang="en-US" sz="2400" cap="none" dirty="0" smtClean="0"/>
          </a:p>
          <a:p>
            <a:r>
              <a:rPr lang="en-US" altLang="en-US" sz="2400" cap="none" dirty="0" smtClean="0"/>
              <a:t>We </a:t>
            </a:r>
            <a:r>
              <a:rPr lang="en-US" altLang="en-US" sz="2400" b="1" u="sng" cap="none" dirty="0" smtClean="0"/>
              <a:t>do not understand</a:t>
            </a:r>
            <a:r>
              <a:rPr lang="en-US" altLang="en-US" sz="2400" cap="none" dirty="0" smtClean="0"/>
              <a:t> the recognition problem</a:t>
            </a:r>
            <a:endParaRPr lang="en-US" altLang="en-US" sz="2400" cap="none" dirty="0"/>
          </a:p>
        </p:txBody>
      </p:sp>
    </p:spTree>
    <p:extLst>
      <p:ext uri="{BB962C8B-B14F-4D97-AF65-F5344CB8AC3E}">
        <p14:creationId xmlns:p14="http://schemas.microsoft.com/office/powerpoint/2010/main" val="762522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913773" y="282388"/>
            <a:ext cx="10364451" cy="1596177"/>
          </a:xfrm>
        </p:spPr>
        <p:txBody>
          <a:bodyPr/>
          <a:lstStyle/>
          <a:p>
            <a:r>
              <a:rPr lang="en-US" altLang="en-US" dirty="0" smtClean="0"/>
              <a:t>PRACTICAL CONSIDERATIONS</a:t>
            </a:r>
            <a:endParaRPr lang="en-US" altLang="en-US" dirty="0"/>
          </a:p>
        </p:txBody>
      </p:sp>
      <p:sp>
        <p:nvSpPr>
          <p:cNvPr id="83971" name="Rectangle 3"/>
          <p:cNvSpPr>
            <a:spLocks noGrp="1" noChangeArrowheads="1"/>
          </p:cNvSpPr>
          <p:nvPr>
            <p:ph type="body" idx="4294967295"/>
          </p:nvPr>
        </p:nvSpPr>
        <p:spPr>
          <a:xfrm>
            <a:off x="913773" y="2070846"/>
            <a:ext cx="10364451" cy="4215653"/>
          </a:xfrm>
          <a:prstGeom prst="rect">
            <a:avLst/>
          </a:prstGeom>
        </p:spPr>
        <p:txBody>
          <a:bodyPr/>
          <a:lstStyle/>
          <a:p>
            <a:r>
              <a:rPr lang="en-US" altLang="en-US" sz="2400" b="1" u="sng" cap="none" dirty="0" smtClean="0"/>
              <a:t>Impose constraints</a:t>
            </a:r>
            <a:r>
              <a:rPr lang="en-US" altLang="en-US" sz="2400" cap="none" dirty="0" smtClean="0"/>
              <a:t> to recover the scene</a:t>
            </a:r>
          </a:p>
          <a:p>
            <a:pPr lvl="1"/>
            <a:r>
              <a:rPr lang="en-US" altLang="en-US" sz="2000" cap="none" dirty="0" smtClean="0"/>
              <a:t>Gather more data (images)</a:t>
            </a:r>
          </a:p>
          <a:p>
            <a:pPr lvl="1"/>
            <a:r>
              <a:rPr lang="en-US" altLang="en-US" sz="2000" cap="none" dirty="0" smtClean="0"/>
              <a:t>Make assumptions about the world</a:t>
            </a:r>
          </a:p>
          <a:p>
            <a:r>
              <a:rPr lang="en-US" altLang="en-US" sz="2400" cap="none" dirty="0" smtClean="0"/>
              <a:t>C</a:t>
            </a:r>
            <a:r>
              <a:rPr lang="en-US" altLang="en-US" sz="2400" b="1" u="sng" cap="none" dirty="0" smtClean="0"/>
              <a:t>omputability </a:t>
            </a:r>
            <a:r>
              <a:rPr lang="en-US" altLang="en-US" sz="2400" cap="none" dirty="0" smtClean="0"/>
              <a:t>and </a:t>
            </a:r>
            <a:r>
              <a:rPr lang="en-US" altLang="en-US" sz="2400" b="1" u="sng" cap="none" dirty="0" smtClean="0"/>
              <a:t>robustness</a:t>
            </a:r>
          </a:p>
          <a:p>
            <a:pPr lvl="1"/>
            <a:r>
              <a:rPr lang="en-US" altLang="en-US" sz="2000" cap="none" dirty="0" smtClean="0"/>
              <a:t>Is the solution computable using reasonable resources?</a:t>
            </a:r>
          </a:p>
          <a:p>
            <a:pPr lvl="1"/>
            <a:r>
              <a:rPr lang="en-US" altLang="en-US" sz="2000" cap="none" dirty="0" smtClean="0"/>
              <a:t>Is the solution robust?</a:t>
            </a:r>
          </a:p>
          <a:p>
            <a:r>
              <a:rPr lang="en-US" altLang="en-US" sz="2400" cap="none" dirty="0" smtClean="0"/>
              <a:t>Industrial computer vision systems work </a:t>
            </a:r>
            <a:r>
              <a:rPr lang="en-US" altLang="en-US" sz="2400" b="1" u="sng" cap="none" dirty="0" smtClean="0"/>
              <a:t>very well</a:t>
            </a:r>
          </a:p>
          <a:p>
            <a:pPr lvl="1"/>
            <a:r>
              <a:rPr lang="en-US" altLang="en-US" sz="2000" cap="none" dirty="0" smtClean="0"/>
              <a:t>Make strong assumptions about </a:t>
            </a:r>
            <a:r>
              <a:rPr lang="en-US" altLang="en-US" sz="2000" i="1" u="sng" cap="none" dirty="0" smtClean="0"/>
              <a:t>lighting</a:t>
            </a:r>
            <a:r>
              <a:rPr lang="en-US" altLang="en-US" sz="2000" i="1" cap="none" dirty="0" smtClean="0"/>
              <a:t> conditions</a:t>
            </a:r>
          </a:p>
          <a:p>
            <a:pPr lvl="1"/>
            <a:r>
              <a:rPr lang="en-US" altLang="en-US" sz="2000" cap="none" dirty="0" smtClean="0"/>
              <a:t>Make strong assumptions about the </a:t>
            </a:r>
            <a:r>
              <a:rPr lang="en-US" altLang="en-US" sz="2000" i="1" u="sng" cap="none" dirty="0" smtClean="0"/>
              <a:t>position</a:t>
            </a:r>
            <a:r>
              <a:rPr lang="en-US" altLang="en-US" sz="2000" cap="none" dirty="0" smtClean="0"/>
              <a:t> of objects</a:t>
            </a:r>
          </a:p>
          <a:p>
            <a:pPr lvl="1"/>
            <a:r>
              <a:rPr lang="en-US" altLang="en-US" sz="2000" cap="none" dirty="0" smtClean="0"/>
              <a:t>Make strong assumptions about the </a:t>
            </a:r>
            <a:r>
              <a:rPr lang="en-US" altLang="en-US" sz="2000" i="1" u="sng" cap="none" dirty="0" smtClean="0"/>
              <a:t>type</a:t>
            </a:r>
            <a:r>
              <a:rPr lang="en-US" altLang="en-US" sz="2000" cap="none" dirty="0" smtClean="0"/>
              <a:t> of objects</a:t>
            </a:r>
            <a:endParaRPr lang="en-US" altLang="en-US" sz="2000" cap="none" dirty="0"/>
          </a:p>
        </p:txBody>
      </p:sp>
    </p:spTree>
    <p:extLst>
      <p:ext uri="{BB962C8B-B14F-4D97-AF65-F5344CB8AC3E}">
        <p14:creationId xmlns:p14="http://schemas.microsoft.com/office/powerpoint/2010/main" val="13478413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a:xfrm>
            <a:off x="913774" y="363071"/>
            <a:ext cx="10364451" cy="1596177"/>
          </a:xfrm>
        </p:spPr>
        <p:txBody>
          <a:bodyPr/>
          <a:lstStyle/>
          <a:p>
            <a:r>
              <a:rPr lang="en-US" altLang="en-US" dirty="0" smtClean="0"/>
              <a:t>COMPUTER VISION APPLICATIONS</a:t>
            </a:r>
            <a:endParaRPr lang="en-US" altLang="en-US" dirty="0"/>
          </a:p>
        </p:txBody>
      </p:sp>
      <p:sp>
        <p:nvSpPr>
          <p:cNvPr id="106499" name="Rectangle 3"/>
          <p:cNvSpPr>
            <a:spLocks noGrp="1" noChangeArrowheads="1"/>
          </p:cNvSpPr>
          <p:nvPr>
            <p:ph type="body" idx="4294967295"/>
          </p:nvPr>
        </p:nvSpPr>
        <p:spPr>
          <a:xfrm>
            <a:off x="913775" y="2191871"/>
            <a:ext cx="10364451" cy="4176272"/>
          </a:xfrm>
        </p:spPr>
        <p:txBody>
          <a:bodyPr>
            <a:noAutofit/>
          </a:bodyPr>
          <a:lstStyle/>
          <a:p>
            <a:r>
              <a:rPr lang="en-US" altLang="en-US" sz="2400" cap="none" dirty="0" smtClean="0"/>
              <a:t>Industrial inspection/quality control</a:t>
            </a:r>
          </a:p>
          <a:p>
            <a:r>
              <a:rPr lang="en-US" altLang="en-US" sz="2400" cap="none" dirty="0" smtClean="0"/>
              <a:t>Surveillance and security</a:t>
            </a:r>
          </a:p>
          <a:p>
            <a:r>
              <a:rPr lang="en-US" altLang="en-US" sz="2400" cap="none" dirty="0" smtClean="0"/>
              <a:t>Face recognition</a:t>
            </a:r>
          </a:p>
          <a:p>
            <a:r>
              <a:rPr lang="en-US" altLang="en-US" sz="2400" cap="none" dirty="0" smtClean="0"/>
              <a:t>Gesture recognition</a:t>
            </a:r>
          </a:p>
          <a:p>
            <a:r>
              <a:rPr lang="en-US" altLang="en-US" sz="2400" cap="none" dirty="0" smtClean="0"/>
              <a:t>Space applications</a:t>
            </a:r>
          </a:p>
          <a:p>
            <a:r>
              <a:rPr lang="en-US" altLang="en-US" sz="2400" cap="none" dirty="0" smtClean="0"/>
              <a:t>Medical image analysis</a:t>
            </a:r>
          </a:p>
          <a:p>
            <a:r>
              <a:rPr lang="en-US" altLang="en-US" sz="2400" cap="none" dirty="0" smtClean="0"/>
              <a:t>Autonomous vehicles</a:t>
            </a:r>
          </a:p>
          <a:p>
            <a:r>
              <a:rPr lang="en-US" altLang="en-US" sz="2400" cap="none" dirty="0" smtClean="0"/>
              <a:t>Virtual reality and much more …...</a:t>
            </a:r>
            <a:endParaRPr lang="en-US" altLang="en-US" sz="2400" cap="none" dirty="0"/>
          </a:p>
        </p:txBody>
      </p:sp>
    </p:spTree>
    <p:extLst>
      <p:ext uri="{BB962C8B-B14F-4D97-AF65-F5344CB8AC3E}">
        <p14:creationId xmlns:p14="http://schemas.microsoft.com/office/powerpoint/2010/main" val="16979972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891363" y="228600"/>
            <a:ext cx="10364451" cy="1596177"/>
          </a:xfrm>
        </p:spPr>
        <p:txBody>
          <a:bodyPr/>
          <a:lstStyle/>
          <a:p>
            <a:r>
              <a:rPr lang="en-US" altLang="en-US" sz="3800" dirty="0" smtClean="0"/>
              <a:t>VISUAL INSPECTION</a:t>
            </a:r>
            <a:endParaRPr lang="en-US" altLang="en-US" dirty="0"/>
          </a:p>
        </p:txBody>
      </p:sp>
      <p:pic>
        <p:nvPicPr>
          <p:cNvPr id="126980" name="Picture 4" descr="A:\circ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30" y="1998429"/>
            <a:ext cx="7553973" cy="2899624"/>
          </a:xfrm>
          <a:prstGeom prst="rect">
            <a:avLst/>
          </a:prstGeom>
          <a:noFill/>
          <a:extLst>
            <a:ext uri="{909E8E84-426E-40DD-AFC4-6F175D3DCCD1}">
              <a14:hiddenFill xmlns:a14="http://schemas.microsoft.com/office/drawing/2010/main">
                <a:solidFill>
                  <a:srgbClr val="FFFFFF"/>
                </a:solidFill>
              </a14:hiddenFill>
            </a:ext>
          </a:extLst>
        </p:spPr>
      </p:pic>
      <p:pic>
        <p:nvPicPr>
          <p:cNvPr id="126981" name="Picture 5" descr="A:\circ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6703" y="1998429"/>
            <a:ext cx="3882023" cy="2899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3937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321835"/>
            <a:ext cx="10058400" cy="1609344"/>
          </a:xfrm>
        </p:spPr>
        <p:txBody>
          <a:bodyPr>
            <a:normAutofit/>
          </a:bodyPr>
          <a:lstStyle/>
          <a:p>
            <a:r>
              <a:rPr lang="en-US" sz="4400" dirty="0" smtClean="0"/>
              <a:t>MATRIX OR DIGITAL REPRESENTATION OF IMAGE </a:t>
            </a:r>
            <a:endParaRPr lang="en-US" sz="4400" dirty="0"/>
          </a:p>
        </p:txBody>
      </p:sp>
      <p:sp>
        <p:nvSpPr>
          <p:cNvPr id="3" name="Content Placeholder 2"/>
          <p:cNvSpPr>
            <a:spLocks noGrp="1"/>
          </p:cNvSpPr>
          <p:nvPr>
            <p:ph idx="1"/>
          </p:nvPr>
        </p:nvSpPr>
        <p:spPr/>
        <p:txBody>
          <a:bodyPr/>
          <a:lstStyle/>
          <a:p>
            <a:r>
              <a:rPr lang="en-US" dirty="0"/>
              <a:t>An Image has infinite intensity value. </a:t>
            </a:r>
          </a:p>
          <a:p>
            <a:r>
              <a:rPr lang="en-US" dirty="0" smtClean="0"/>
              <a:t>Also </a:t>
            </a:r>
            <a:r>
              <a:rPr lang="en-US" dirty="0"/>
              <a:t>infinite picture point -How its stored. </a:t>
            </a:r>
          </a:p>
          <a:p>
            <a:r>
              <a:rPr lang="en-US" dirty="0" smtClean="0"/>
              <a:t>Digitization </a:t>
            </a:r>
            <a:r>
              <a:rPr lang="en-US" dirty="0"/>
              <a:t>of image. </a:t>
            </a:r>
          </a:p>
          <a:p>
            <a:pPr lvl="1"/>
            <a:r>
              <a:rPr lang="en-US" dirty="0" smtClean="0"/>
              <a:t>Spatial </a:t>
            </a:r>
            <a:r>
              <a:rPr lang="en-US" dirty="0"/>
              <a:t>discretization by Sampling. </a:t>
            </a:r>
          </a:p>
          <a:p>
            <a:pPr lvl="1"/>
            <a:r>
              <a:rPr lang="en-US" dirty="0" smtClean="0"/>
              <a:t>Intensity </a:t>
            </a:r>
            <a:r>
              <a:rPr lang="en-US" dirty="0"/>
              <a:t>discretization by Quantization. </a:t>
            </a:r>
          </a:p>
          <a:p>
            <a:endParaRPr lang="en-US" dirty="0"/>
          </a:p>
        </p:txBody>
      </p:sp>
      <p:pic>
        <p:nvPicPr>
          <p:cNvPr id="5" name="Picture 4"/>
          <p:cNvPicPr>
            <a:picLocks noChangeAspect="1"/>
          </p:cNvPicPr>
          <p:nvPr/>
        </p:nvPicPr>
        <p:blipFill>
          <a:blip r:embed="rId2"/>
          <a:stretch>
            <a:fillRect/>
          </a:stretch>
        </p:blipFill>
        <p:spPr>
          <a:xfrm>
            <a:off x="2011518" y="4111211"/>
            <a:ext cx="2891084" cy="2491295"/>
          </a:xfrm>
          <a:prstGeom prst="rect">
            <a:avLst/>
          </a:prstGeom>
        </p:spPr>
      </p:pic>
      <p:pic>
        <p:nvPicPr>
          <p:cNvPr id="6" name="Picture 5"/>
          <p:cNvPicPr>
            <a:picLocks noChangeAspect="1"/>
          </p:cNvPicPr>
          <p:nvPr/>
        </p:nvPicPr>
        <p:blipFill>
          <a:blip r:embed="rId3"/>
          <a:stretch>
            <a:fillRect/>
          </a:stretch>
        </p:blipFill>
        <p:spPr>
          <a:xfrm>
            <a:off x="5561064" y="4442288"/>
            <a:ext cx="3544129" cy="1757344"/>
          </a:xfrm>
          <a:prstGeom prst="rect">
            <a:avLst/>
          </a:prstGeom>
        </p:spPr>
      </p:pic>
    </p:spTree>
    <p:extLst>
      <p:ext uri="{BB962C8B-B14F-4D97-AF65-F5344CB8AC3E}">
        <p14:creationId xmlns:p14="http://schemas.microsoft.com/office/powerpoint/2010/main" val="11141213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dirty="0" smtClean="0"/>
              <a:t>CHARACTER RECOGNITION</a:t>
            </a:r>
            <a:endParaRPr lang="en-US" altLang="en-US" dirty="0"/>
          </a:p>
        </p:txBody>
      </p:sp>
      <p:pic>
        <p:nvPicPr>
          <p:cNvPr id="56324" name="Picture 4" descr="A:\exampleInpu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560638"/>
            <a:ext cx="5581650" cy="868362"/>
          </a:xfrm>
          <a:prstGeom prst="rect">
            <a:avLst/>
          </a:prstGeom>
          <a:noFill/>
          <a:extLst>
            <a:ext uri="{909E8E84-426E-40DD-AFC4-6F175D3DCCD1}">
              <a14:hiddenFill xmlns:a14="http://schemas.microsoft.com/office/drawing/2010/main">
                <a:solidFill>
                  <a:srgbClr val="FFFFFF"/>
                </a:solidFill>
              </a14:hiddenFill>
            </a:ext>
          </a:extLst>
        </p:spPr>
      </p:pic>
      <p:pic>
        <p:nvPicPr>
          <p:cNvPr id="56325" name="Picture 5" descr="A:\exampleOutpu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657600"/>
            <a:ext cx="5715000" cy="889000"/>
          </a:xfrm>
          <a:prstGeom prst="rect">
            <a:avLst/>
          </a:prstGeom>
          <a:noFill/>
          <a:extLst>
            <a:ext uri="{909E8E84-426E-40DD-AFC4-6F175D3DCCD1}">
              <a14:hiddenFill xmlns:a14="http://schemas.microsoft.com/office/drawing/2010/main">
                <a:solidFill>
                  <a:srgbClr val="FFFFFF"/>
                </a:solidFill>
              </a14:hiddenFill>
            </a:ext>
          </a:extLst>
        </p:spPr>
      </p:pic>
      <p:pic>
        <p:nvPicPr>
          <p:cNvPr id="56326" name="Picture 6" descr="A:\tilted.t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953001"/>
            <a:ext cx="7467600" cy="30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9303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963386" y="228600"/>
            <a:ext cx="10363200" cy="1600200"/>
          </a:xfrm>
          <a:noFill/>
          <a:ln/>
        </p:spPr>
        <p:txBody>
          <a:bodyPr/>
          <a:lstStyle/>
          <a:p>
            <a:r>
              <a:rPr lang="en-US" altLang="en-US" dirty="0" smtClean="0"/>
              <a:t>DOCUMENT HANDLING</a:t>
            </a:r>
            <a:endParaRPr lang="en-US" altLang="en-US" dirty="0"/>
          </a:p>
        </p:txBody>
      </p:sp>
      <p:pic>
        <p:nvPicPr>
          <p:cNvPr id="103428" name="Picture 4" descr="A:\intro_fig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981201"/>
            <a:ext cx="5334000" cy="396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5936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913772" y="245841"/>
            <a:ext cx="10364451" cy="1596177"/>
          </a:xfrm>
          <a:noFill/>
          <a:ln/>
        </p:spPr>
        <p:txBody>
          <a:bodyPr/>
          <a:lstStyle/>
          <a:p>
            <a:r>
              <a:rPr lang="en-US" altLang="en-US" dirty="0" smtClean="0"/>
              <a:t>SIGNATURE VERIFICATION</a:t>
            </a:r>
            <a:endParaRPr lang="en-US" altLang="en-US" dirty="0"/>
          </a:p>
        </p:txBody>
      </p:sp>
      <p:pic>
        <p:nvPicPr>
          <p:cNvPr id="108548" name="Picture 4" descr="A:\signatu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5731" y="2351314"/>
            <a:ext cx="8480535" cy="221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1651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913772" y="121024"/>
            <a:ext cx="10364451" cy="1596177"/>
          </a:xfrm>
        </p:spPr>
        <p:txBody>
          <a:bodyPr/>
          <a:lstStyle/>
          <a:p>
            <a:r>
              <a:rPr lang="en-US" altLang="en-US" dirty="0" smtClean="0"/>
              <a:t>BIOMETRICS</a:t>
            </a:r>
            <a:endParaRPr lang="en-US" altLang="en-US" dirty="0"/>
          </a:p>
        </p:txBody>
      </p:sp>
      <p:pic>
        <p:nvPicPr>
          <p:cNvPr id="111620" name="Picture 4" descr="A:\bi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423" y="1596177"/>
            <a:ext cx="8153151" cy="455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0109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551330" y="0"/>
            <a:ext cx="10726896" cy="1596177"/>
          </a:xfrm>
          <a:noFill/>
          <a:ln/>
        </p:spPr>
        <p:txBody>
          <a:bodyPr/>
          <a:lstStyle/>
          <a:p>
            <a:r>
              <a:rPr lang="en-US" altLang="en-US" sz="3800" dirty="0" smtClean="0"/>
              <a:t>FINGERPRINT VERIFICATION / IDENTIFICATION</a:t>
            </a:r>
            <a:endParaRPr lang="en-US" altLang="en-US" dirty="0"/>
          </a:p>
        </p:txBody>
      </p:sp>
      <p:pic>
        <p:nvPicPr>
          <p:cNvPr id="110598" name="Picture 6" descr="A:\biom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007" y="1714501"/>
            <a:ext cx="8693984" cy="4310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8343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a:xfrm>
            <a:off x="913774" y="194523"/>
            <a:ext cx="10364451" cy="1596177"/>
          </a:xfrm>
          <a:noFill/>
          <a:ln/>
        </p:spPr>
        <p:txBody>
          <a:bodyPr/>
          <a:lstStyle/>
          <a:p>
            <a:r>
              <a:rPr lang="en-US" altLang="en-US" sz="3800" dirty="0" smtClean="0"/>
              <a:t>FINGERPRINT IDENTIFICATION</a:t>
            </a:r>
            <a:endParaRPr lang="en-US" altLang="en-US" dirty="0"/>
          </a:p>
        </p:txBody>
      </p:sp>
      <p:sp>
        <p:nvSpPr>
          <p:cNvPr id="114691" name="Rectangle 3"/>
          <p:cNvSpPr>
            <a:spLocks noGrp="1" noChangeArrowheads="1"/>
          </p:cNvSpPr>
          <p:nvPr>
            <p:ph type="body" idx="4294967295"/>
          </p:nvPr>
        </p:nvSpPr>
        <p:spPr>
          <a:xfrm>
            <a:off x="2209800" y="1981200"/>
            <a:ext cx="7772400" cy="4114800"/>
          </a:xfrm>
          <a:prstGeom prst="rect">
            <a:avLst/>
          </a:prstGeom>
          <a:noFill/>
          <a:ln/>
        </p:spPr>
        <p:txBody>
          <a:bodyPr/>
          <a:lstStyle/>
          <a:p>
            <a:pPr>
              <a:buFontTx/>
              <a:buChar char=" "/>
            </a:pPr>
            <a:r>
              <a:rPr lang="en-US" altLang="en-US" dirty="0"/>
              <a:t>           Minutiae			         Matching</a:t>
            </a:r>
          </a:p>
          <a:p>
            <a:pPr>
              <a:buFontTx/>
              <a:buChar char=" "/>
            </a:pPr>
            <a:endParaRPr lang="en-US" altLang="en-US" dirty="0"/>
          </a:p>
          <a:p>
            <a:pPr>
              <a:buFontTx/>
              <a:buChar char=" "/>
            </a:pPr>
            <a:endParaRPr lang="en-US" altLang="en-US" dirty="0"/>
          </a:p>
          <a:p>
            <a:pPr>
              <a:buFontTx/>
              <a:buChar char=" "/>
            </a:pPr>
            <a:r>
              <a:rPr lang="en-US" altLang="en-US" dirty="0"/>
              <a:t>   Delaunay Triangulation</a:t>
            </a:r>
          </a:p>
          <a:p>
            <a:pPr>
              <a:buFontTx/>
              <a:buChar char=" "/>
            </a:pPr>
            <a:endParaRPr lang="en-US" altLang="en-US" dirty="0"/>
          </a:p>
        </p:txBody>
      </p:sp>
      <p:pic>
        <p:nvPicPr>
          <p:cNvPr id="114693" name="Picture 5" descr="A:\de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810000"/>
            <a:ext cx="25908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14694" name="Picture 6" descr="A:\minuti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2514600"/>
            <a:ext cx="22098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14695" name="Picture 7" descr="A:\verif0001.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5908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6834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927221" y="178835"/>
            <a:ext cx="10364451" cy="1596177"/>
          </a:xfrm>
        </p:spPr>
        <p:txBody>
          <a:bodyPr/>
          <a:lstStyle/>
          <a:p>
            <a:r>
              <a:rPr lang="en-US" altLang="en-US" dirty="0" smtClean="0"/>
              <a:t>OBJECT RECOGNITION</a:t>
            </a:r>
            <a:endParaRPr lang="en-US" altLang="en-US" dirty="0"/>
          </a:p>
        </p:txBody>
      </p:sp>
      <p:pic>
        <p:nvPicPr>
          <p:cNvPr id="115716" name="Picture 4" descr="A:\scen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5758" y="2068285"/>
            <a:ext cx="3309257" cy="3309257"/>
          </a:xfrm>
          <a:prstGeom prst="rect">
            <a:avLst/>
          </a:prstGeom>
          <a:noFill/>
          <a:extLst>
            <a:ext uri="{909E8E84-426E-40DD-AFC4-6F175D3DCCD1}">
              <a14:hiddenFill xmlns:a14="http://schemas.microsoft.com/office/drawing/2010/main">
                <a:solidFill>
                  <a:srgbClr val="FFFFFF"/>
                </a:solidFill>
              </a14:hiddenFill>
            </a:ext>
          </a:extLst>
        </p:spPr>
      </p:pic>
      <p:pic>
        <p:nvPicPr>
          <p:cNvPr id="115717" name="Picture 5" descr="A:\o4t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943" y="2184399"/>
            <a:ext cx="4180114" cy="319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2868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913774" y="0"/>
            <a:ext cx="10364451" cy="1596177"/>
          </a:xfrm>
          <a:noFill/>
          <a:ln/>
        </p:spPr>
        <p:txBody>
          <a:bodyPr/>
          <a:lstStyle/>
          <a:p>
            <a:r>
              <a:rPr lang="en-US" altLang="en-US" dirty="0" smtClean="0"/>
              <a:t>INDEXING INTO DATABASES</a:t>
            </a:r>
            <a:endParaRPr lang="en-US" altLang="en-US" dirty="0"/>
          </a:p>
        </p:txBody>
      </p:sp>
      <p:sp>
        <p:nvSpPr>
          <p:cNvPr id="100355" name="Rectangle 3"/>
          <p:cNvSpPr>
            <a:spLocks noGrp="1" noChangeArrowheads="1"/>
          </p:cNvSpPr>
          <p:nvPr>
            <p:ph type="body" idx="4294967295"/>
          </p:nvPr>
        </p:nvSpPr>
        <p:spPr>
          <a:xfrm>
            <a:off x="913774" y="1676400"/>
            <a:ext cx="9068426" cy="4419600"/>
          </a:xfrm>
          <a:prstGeom prst="rect">
            <a:avLst/>
          </a:prstGeom>
          <a:noFill/>
          <a:ln/>
        </p:spPr>
        <p:txBody>
          <a:bodyPr/>
          <a:lstStyle/>
          <a:p>
            <a:r>
              <a:rPr lang="en-US" altLang="en-US" sz="2400" cap="none" dirty="0" smtClean="0"/>
              <a:t>Shape content</a:t>
            </a:r>
            <a:endParaRPr lang="en-US" altLang="en-US" sz="2400" cap="none" dirty="0"/>
          </a:p>
        </p:txBody>
      </p:sp>
      <p:pic>
        <p:nvPicPr>
          <p:cNvPr id="100356" name="Picture 4" descr="A:\shapeD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5894" y="1596177"/>
            <a:ext cx="7946891" cy="4776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87387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914399" y="163726"/>
            <a:ext cx="10363200" cy="1442357"/>
          </a:xfrm>
          <a:noFill/>
          <a:ln/>
        </p:spPr>
        <p:txBody>
          <a:bodyPr/>
          <a:lstStyle/>
          <a:p>
            <a:r>
              <a:rPr lang="en-US" altLang="en-US" dirty="0" smtClean="0"/>
              <a:t>INDEXING INTO DATABASES</a:t>
            </a:r>
            <a:endParaRPr lang="en-US" altLang="en-US" dirty="0"/>
          </a:p>
        </p:txBody>
      </p:sp>
      <p:sp>
        <p:nvSpPr>
          <p:cNvPr id="6147" name="Rectangle 3"/>
          <p:cNvSpPr>
            <a:spLocks noGrp="1" noChangeArrowheads="1"/>
          </p:cNvSpPr>
          <p:nvPr>
            <p:ph type="body" sz="half" idx="1"/>
          </p:nvPr>
        </p:nvSpPr>
        <p:spPr>
          <a:xfrm>
            <a:off x="914400" y="1752600"/>
            <a:ext cx="9067800" cy="3429000"/>
          </a:xfrm>
          <a:noFill/>
          <a:ln/>
        </p:spPr>
        <p:txBody>
          <a:bodyPr>
            <a:normAutofit/>
          </a:bodyPr>
          <a:lstStyle/>
          <a:p>
            <a:r>
              <a:rPr lang="en-US" altLang="en-US" sz="2400" cap="none" dirty="0" smtClean="0"/>
              <a:t>Color, texture</a:t>
            </a:r>
            <a:endParaRPr lang="en-US" altLang="en-US" sz="2400" cap="none" dirty="0"/>
          </a:p>
        </p:txBody>
      </p:sp>
      <p:pic>
        <p:nvPicPr>
          <p:cNvPr id="6151" name="Picture 7" descr="A:\colorD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107" y="2632981"/>
            <a:ext cx="8711785" cy="3691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60497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p:cNvSpPr>
            <a:spLocks noGrp="1" noChangeArrowheads="1"/>
          </p:cNvSpPr>
          <p:nvPr>
            <p:ph type="title"/>
          </p:nvPr>
        </p:nvSpPr>
        <p:spPr>
          <a:xfrm>
            <a:off x="1205127" y="215153"/>
            <a:ext cx="10364451" cy="1596177"/>
          </a:xfrm>
        </p:spPr>
        <p:txBody>
          <a:bodyPr/>
          <a:lstStyle/>
          <a:p>
            <a:r>
              <a:rPr lang="en-US" altLang="en-US" dirty="0" smtClean="0"/>
              <a:t>TARGET RECOGNITION</a:t>
            </a:r>
            <a:endParaRPr lang="en-US" altLang="en-US" dirty="0"/>
          </a:p>
        </p:txBody>
      </p:sp>
      <p:sp>
        <p:nvSpPr>
          <p:cNvPr id="33795" name="Rectangle 1027"/>
          <p:cNvSpPr>
            <a:spLocks noGrp="1" noChangeArrowheads="1"/>
          </p:cNvSpPr>
          <p:nvPr>
            <p:ph type="body" idx="4294967295"/>
          </p:nvPr>
        </p:nvSpPr>
        <p:spPr>
          <a:xfrm>
            <a:off x="913775" y="1981200"/>
            <a:ext cx="9068425" cy="4114800"/>
          </a:xfrm>
          <a:prstGeom prst="rect">
            <a:avLst/>
          </a:prstGeom>
        </p:spPr>
        <p:txBody>
          <a:bodyPr/>
          <a:lstStyle/>
          <a:p>
            <a:r>
              <a:rPr lang="en-US" altLang="en-US" sz="2400" cap="none" dirty="0" smtClean="0"/>
              <a:t>Department of defense (army, air force, navy)</a:t>
            </a:r>
            <a:endParaRPr lang="en-US" altLang="en-US" sz="2400" cap="none" dirty="0"/>
          </a:p>
        </p:txBody>
      </p:sp>
      <p:pic>
        <p:nvPicPr>
          <p:cNvPr id="33796" name="Picture 1028" descr="A:\target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658" y="2997799"/>
            <a:ext cx="3086099" cy="3098201"/>
          </a:xfrm>
          <a:prstGeom prst="rect">
            <a:avLst/>
          </a:prstGeom>
          <a:noFill/>
          <a:extLst>
            <a:ext uri="{909E8E84-426E-40DD-AFC4-6F175D3DCCD1}">
              <a14:hiddenFill xmlns:a14="http://schemas.microsoft.com/office/drawing/2010/main">
                <a:solidFill>
                  <a:srgbClr val="FFFFFF"/>
                </a:solidFill>
              </a14:hiddenFill>
            </a:ext>
          </a:extLst>
        </p:spPr>
      </p:pic>
      <p:pic>
        <p:nvPicPr>
          <p:cNvPr id="33797" name="Picture 1029" descr="A:\targetr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4858" y="2997799"/>
            <a:ext cx="3086099" cy="3098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42730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69225"/>
            <a:ext cx="10058400" cy="1609344"/>
          </a:xfrm>
        </p:spPr>
        <p:txBody>
          <a:bodyPr/>
          <a:lstStyle/>
          <a:p>
            <a:r>
              <a:rPr lang="en-US" dirty="0" smtClean="0"/>
              <a:t>MATRIX AS AN IMAGE</a:t>
            </a:r>
            <a:endParaRPr lang="en-US" dirty="0"/>
          </a:p>
        </p:txBody>
      </p:sp>
      <p:sp>
        <p:nvSpPr>
          <p:cNvPr id="3" name="Content Placeholder 2"/>
          <p:cNvSpPr>
            <a:spLocks noGrp="1"/>
          </p:cNvSpPr>
          <p:nvPr>
            <p:ph idx="1"/>
          </p:nvPr>
        </p:nvSpPr>
        <p:spPr/>
        <p:txBody>
          <a:bodyPr/>
          <a:lstStyle/>
          <a:p>
            <a:r>
              <a:rPr lang="en-US" dirty="0" smtClean="0"/>
              <a:t>A matrix is an image for DIP</a:t>
            </a:r>
            <a:endParaRPr lang="en-US" dirty="0"/>
          </a:p>
        </p:txBody>
      </p:sp>
      <p:pic>
        <p:nvPicPr>
          <p:cNvPr id="4" name="Picture 3"/>
          <p:cNvPicPr>
            <a:picLocks noChangeAspect="1"/>
          </p:cNvPicPr>
          <p:nvPr/>
        </p:nvPicPr>
        <p:blipFill>
          <a:blip r:embed="rId2"/>
          <a:stretch>
            <a:fillRect/>
          </a:stretch>
        </p:blipFill>
        <p:spPr>
          <a:xfrm>
            <a:off x="2252371" y="2607087"/>
            <a:ext cx="7693354" cy="3956719"/>
          </a:xfrm>
          <a:prstGeom prst="rect">
            <a:avLst/>
          </a:prstGeom>
        </p:spPr>
      </p:pic>
    </p:spTree>
    <p:extLst>
      <p:ext uri="{BB962C8B-B14F-4D97-AF65-F5344CB8AC3E}">
        <p14:creationId xmlns:p14="http://schemas.microsoft.com/office/powerpoint/2010/main" val="13246611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915727" y="194294"/>
            <a:ext cx="10364451" cy="1596177"/>
          </a:xfrm>
        </p:spPr>
        <p:txBody>
          <a:bodyPr/>
          <a:lstStyle/>
          <a:p>
            <a:r>
              <a:rPr lang="en-US" altLang="en-US" dirty="0" smtClean="0"/>
              <a:t>TRAFFIC MONITORING</a:t>
            </a:r>
            <a:endParaRPr lang="en-US" altLang="en-US" dirty="0"/>
          </a:p>
        </p:txBody>
      </p:sp>
      <p:pic>
        <p:nvPicPr>
          <p:cNvPr id="129028" name="Picture 4" descr="A:\traff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017" y="2026755"/>
            <a:ext cx="4873936" cy="3612243"/>
          </a:xfrm>
          <a:prstGeom prst="rect">
            <a:avLst/>
          </a:prstGeom>
          <a:noFill/>
          <a:extLst>
            <a:ext uri="{909E8E84-426E-40DD-AFC4-6F175D3DCCD1}">
              <a14:hiddenFill xmlns:a14="http://schemas.microsoft.com/office/drawing/2010/main">
                <a:solidFill>
                  <a:srgbClr val="FFFFFF"/>
                </a:solidFill>
              </a14:hiddenFill>
            </a:ext>
          </a:extLst>
        </p:spPr>
      </p:pic>
      <p:pic>
        <p:nvPicPr>
          <p:cNvPr id="129029" name="Picture 5" descr="A:\traffic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6242" y="2026755"/>
            <a:ext cx="4459132" cy="3648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1185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1093390" y="199965"/>
            <a:ext cx="10364451" cy="1596177"/>
          </a:xfrm>
        </p:spPr>
        <p:txBody>
          <a:bodyPr/>
          <a:lstStyle/>
          <a:p>
            <a:r>
              <a:rPr lang="en-US" altLang="en-US" dirty="0" smtClean="0"/>
              <a:t>FACE DETECTION</a:t>
            </a:r>
            <a:endParaRPr lang="en-US" altLang="en-US" dirty="0"/>
          </a:p>
        </p:txBody>
      </p:sp>
      <p:pic>
        <p:nvPicPr>
          <p:cNvPr id="88068" name="Picture 4" descr="A:\fac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328" y="1796142"/>
            <a:ext cx="3799114" cy="3799114"/>
          </a:xfrm>
          <a:prstGeom prst="rect">
            <a:avLst/>
          </a:prstGeom>
          <a:noFill/>
          <a:extLst>
            <a:ext uri="{909E8E84-426E-40DD-AFC4-6F175D3DCCD1}">
              <a14:hiddenFill xmlns:a14="http://schemas.microsoft.com/office/drawing/2010/main">
                <a:solidFill>
                  <a:srgbClr val="FFFFFF"/>
                </a:solidFill>
              </a14:hiddenFill>
            </a:ext>
          </a:extLst>
        </p:spPr>
      </p:pic>
      <p:pic>
        <p:nvPicPr>
          <p:cNvPr id="88069" name="Picture 5" descr="A:\face_detection_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6236" y="1796142"/>
            <a:ext cx="3630264" cy="3630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384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913774" y="0"/>
            <a:ext cx="10364451" cy="1596177"/>
          </a:xfrm>
        </p:spPr>
        <p:txBody>
          <a:bodyPr/>
          <a:lstStyle/>
          <a:p>
            <a:r>
              <a:rPr lang="en-US" altLang="en-US" dirty="0" smtClean="0"/>
              <a:t>FACE RECOGNITION</a:t>
            </a:r>
            <a:endParaRPr lang="en-US" altLang="en-US" dirty="0"/>
          </a:p>
        </p:txBody>
      </p:sp>
      <p:pic>
        <p:nvPicPr>
          <p:cNvPr id="37892" name="Picture 4" descr="A:\T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332" y="1582662"/>
            <a:ext cx="7761514" cy="458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8866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913774" y="0"/>
            <a:ext cx="10364451" cy="1596177"/>
          </a:xfrm>
        </p:spPr>
        <p:txBody>
          <a:bodyPr>
            <a:normAutofit/>
          </a:bodyPr>
          <a:lstStyle/>
          <a:p>
            <a:r>
              <a:rPr lang="en-US" altLang="en-US" sz="4400" dirty="0" smtClean="0"/>
              <a:t>FACE DETECTION/RECOGNITION</a:t>
            </a:r>
            <a:endParaRPr lang="en-US" altLang="en-US" sz="4400" dirty="0"/>
          </a:p>
        </p:txBody>
      </p:sp>
      <p:pic>
        <p:nvPicPr>
          <p:cNvPr id="89092" name="Picture 4" descr="A:\Fig5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828800"/>
            <a:ext cx="3505200" cy="2357438"/>
          </a:xfrm>
          <a:prstGeom prst="rect">
            <a:avLst/>
          </a:prstGeom>
          <a:noFill/>
          <a:extLst>
            <a:ext uri="{909E8E84-426E-40DD-AFC4-6F175D3DCCD1}">
              <a14:hiddenFill xmlns:a14="http://schemas.microsoft.com/office/drawing/2010/main">
                <a:solidFill>
                  <a:srgbClr val="FFFFFF"/>
                </a:solidFill>
              </a14:hiddenFill>
            </a:ext>
          </a:extLst>
        </p:spPr>
      </p:pic>
      <p:pic>
        <p:nvPicPr>
          <p:cNvPr id="89093" name="Picture 5" descr="A:\Fig5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828800"/>
            <a:ext cx="3124200" cy="2344738"/>
          </a:xfrm>
          <a:prstGeom prst="rect">
            <a:avLst/>
          </a:prstGeom>
          <a:noFill/>
          <a:extLst>
            <a:ext uri="{909E8E84-426E-40DD-AFC4-6F175D3DCCD1}">
              <a14:hiddenFill xmlns:a14="http://schemas.microsoft.com/office/drawing/2010/main">
                <a:solidFill>
                  <a:srgbClr val="FFFFFF"/>
                </a:solidFill>
              </a14:hiddenFill>
            </a:ext>
          </a:extLst>
        </p:spPr>
      </p:pic>
      <p:pic>
        <p:nvPicPr>
          <p:cNvPr id="89095" name="Picture 7" descr="A:\Fig5g.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9600" y="4419600"/>
            <a:ext cx="3657600" cy="220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2425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066174" y="0"/>
            <a:ext cx="10364451" cy="1596177"/>
          </a:xfrm>
        </p:spPr>
        <p:txBody>
          <a:bodyPr/>
          <a:lstStyle/>
          <a:p>
            <a:r>
              <a:rPr lang="en-US" altLang="en-US" dirty="0" smtClean="0"/>
              <a:t>FACIAL EXPRESSION RECOGNITION</a:t>
            </a:r>
            <a:endParaRPr lang="en-US" altLang="en-US" dirty="0"/>
          </a:p>
        </p:txBody>
      </p:sp>
      <p:pic>
        <p:nvPicPr>
          <p:cNvPr id="87044" name="Picture 4" descr="A:\facial_expres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9" y="1653895"/>
            <a:ext cx="6400800" cy="4437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1930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13773" y="147918"/>
            <a:ext cx="10364451" cy="1596177"/>
          </a:xfrm>
        </p:spPr>
        <p:txBody>
          <a:bodyPr/>
          <a:lstStyle/>
          <a:p>
            <a:r>
              <a:rPr lang="en-US" altLang="en-US" dirty="0" smtClean="0"/>
              <a:t>HUMAN ACTIVITY RECOGNITION</a:t>
            </a:r>
            <a:endParaRPr lang="en-US" altLang="en-US" dirty="0"/>
          </a:p>
        </p:txBody>
      </p:sp>
      <p:pic>
        <p:nvPicPr>
          <p:cNvPr id="36868" name="Picture 4" descr="A:\Motif_BagExcha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930" y="1910442"/>
            <a:ext cx="9848138" cy="373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892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913774" y="118323"/>
            <a:ext cx="10364451" cy="1596177"/>
          </a:xfrm>
        </p:spPr>
        <p:txBody>
          <a:bodyPr/>
          <a:lstStyle/>
          <a:p>
            <a:r>
              <a:rPr lang="en-US" altLang="en-US" dirty="0" smtClean="0"/>
              <a:t>MEDICAL APPLICATIONS</a:t>
            </a:r>
            <a:endParaRPr lang="en-US" altLang="en-US" dirty="0"/>
          </a:p>
        </p:txBody>
      </p:sp>
      <p:sp>
        <p:nvSpPr>
          <p:cNvPr id="130051" name="Rectangle 3"/>
          <p:cNvSpPr>
            <a:spLocks noGrp="1" noChangeArrowheads="1"/>
          </p:cNvSpPr>
          <p:nvPr>
            <p:ph type="body" idx="4294967295"/>
          </p:nvPr>
        </p:nvSpPr>
        <p:spPr>
          <a:xfrm>
            <a:off x="2209800" y="1981200"/>
            <a:ext cx="7772400" cy="4114800"/>
          </a:xfrm>
          <a:prstGeom prst="rect">
            <a:avLst/>
          </a:prstGeom>
        </p:spPr>
        <p:txBody>
          <a:bodyPr/>
          <a:lstStyle/>
          <a:p>
            <a:r>
              <a:rPr lang="en-US" altLang="en-US" dirty="0"/>
              <a:t>           skin cancer			       breast cancer</a:t>
            </a:r>
          </a:p>
        </p:txBody>
      </p:sp>
      <p:pic>
        <p:nvPicPr>
          <p:cNvPr id="130052" name="Picture 4" descr="A:\canc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2514600"/>
            <a:ext cx="3065463"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30053" name="Picture 5" descr="A:\ma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438400"/>
            <a:ext cx="25019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3140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939968" y="0"/>
            <a:ext cx="10364451" cy="1596177"/>
          </a:xfrm>
          <a:noFill/>
          <a:ln/>
        </p:spPr>
        <p:txBody>
          <a:bodyPr/>
          <a:lstStyle/>
          <a:p>
            <a:r>
              <a:rPr lang="en-US" altLang="en-US" dirty="0" smtClean="0"/>
              <a:t>MORPHING</a:t>
            </a:r>
            <a:endParaRPr lang="en-US" altLang="en-US" dirty="0"/>
          </a:p>
        </p:txBody>
      </p:sp>
      <p:pic>
        <p:nvPicPr>
          <p:cNvPr id="9221" name="Picture 5" descr="A:\morph1.jpg"/>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4369593" y="3385290"/>
            <a:ext cx="35052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morph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399" y="1596177"/>
            <a:ext cx="5081588" cy="17891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715429" y="6150820"/>
            <a:ext cx="4947558" cy="461665"/>
          </a:xfrm>
          <a:prstGeom prst="rect">
            <a:avLst/>
          </a:prstGeom>
        </p:spPr>
        <p:txBody>
          <a:bodyPr wrap="square">
            <a:spAutoFit/>
          </a:bodyPr>
          <a:lstStyle/>
          <a:p>
            <a:pPr algn="ctr"/>
            <a:r>
              <a:rPr lang="en-US" sz="2400" dirty="0"/>
              <a:t>http://</a:t>
            </a:r>
            <a:r>
              <a:rPr lang="en-US" sz="2400" dirty="0">
                <a:hlinkClick r:id="rId5"/>
              </a:rPr>
              <a:t>www.morphthing.com</a:t>
            </a:r>
            <a:r>
              <a:rPr lang="en-US" sz="2400" dirty="0"/>
              <a:t>/</a:t>
            </a:r>
          </a:p>
        </p:txBody>
      </p:sp>
    </p:spTree>
    <p:extLst>
      <p:ext uri="{BB962C8B-B14F-4D97-AF65-F5344CB8AC3E}">
        <p14:creationId xmlns:p14="http://schemas.microsoft.com/office/powerpoint/2010/main" val="3541580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188201"/>
            <a:ext cx="10058400" cy="1609344"/>
          </a:xfrm>
        </p:spPr>
        <p:txBody>
          <a:bodyPr/>
          <a:lstStyle/>
          <a:p>
            <a:r>
              <a:rPr lang="en-US" dirty="0" smtClean="0"/>
              <a:t>TYPES OF DIGITAL IMAGES</a:t>
            </a:r>
            <a:endParaRPr lang="en-US" dirty="0"/>
          </a:p>
        </p:txBody>
      </p:sp>
      <p:sp>
        <p:nvSpPr>
          <p:cNvPr id="3" name="Content Placeholder 2"/>
          <p:cNvSpPr>
            <a:spLocks noGrp="1"/>
          </p:cNvSpPr>
          <p:nvPr>
            <p:ph idx="1"/>
          </p:nvPr>
        </p:nvSpPr>
        <p:spPr>
          <a:xfrm>
            <a:off x="1069848" y="1797007"/>
            <a:ext cx="6124328" cy="1455510"/>
          </a:xfrm>
        </p:spPr>
        <p:txBody>
          <a:bodyPr/>
          <a:lstStyle/>
          <a:p>
            <a:r>
              <a:rPr lang="en-US" b="1" dirty="0"/>
              <a:t>Binary Image</a:t>
            </a:r>
            <a:r>
              <a:rPr lang="en-US" dirty="0"/>
              <a:t>: Each Pixel is just Black and white, i.e. 0 or 1 </a:t>
            </a:r>
          </a:p>
          <a:p>
            <a:r>
              <a:rPr lang="en-US" dirty="0" smtClean="0"/>
              <a:t>&lt;</a:t>
            </a:r>
            <a:r>
              <a:rPr lang="en-US" dirty="0"/>
              <a:t>462x493 logical&gt; </a:t>
            </a:r>
          </a:p>
          <a:p>
            <a:endParaRPr lang="en-US" dirty="0"/>
          </a:p>
        </p:txBody>
      </p:sp>
      <p:pic>
        <p:nvPicPr>
          <p:cNvPr id="7" name="Picture 6"/>
          <p:cNvPicPr>
            <a:picLocks noChangeAspect="1"/>
          </p:cNvPicPr>
          <p:nvPr/>
        </p:nvPicPr>
        <p:blipFill>
          <a:blip r:embed="rId2"/>
          <a:stretch>
            <a:fillRect/>
          </a:stretch>
        </p:blipFill>
        <p:spPr>
          <a:xfrm>
            <a:off x="7461431" y="1797007"/>
            <a:ext cx="4019561" cy="4474219"/>
          </a:xfrm>
          <a:prstGeom prst="rect">
            <a:avLst/>
          </a:prstGeom>
        </p:spPr>
      </p:pic>
      <p:sp>
        <p:nvSpPr>
          <p:cNvPr id="8" name="Content Placeholder 2"/>
          <p:cNvSpPr txBox="1">
            <a:spLocks/>
          </p:cNvSpPr>
          <p:nvPr/>
        </p:nvSpPr>
        <p:spPr>
          <a:xfrm>
            <a:off x="1069848" y="3306361"/>
            <a:ext cx="6124328" cy="145551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r>
              <a:rPr lang="en-US" b="1" dirty="0"/>
              <a:t>Gray Scale Image</a:t>
            </a:r>
            <a:r>
              <a:rPr lang="en-US" dirty="0"/>
              <a:t>: Each Pixel is shade of Gray, its 0(black) to white(255),i.e. each pixel~8 bits </a:t>
            </a:r>
          </a:p>
          <a:p>
            <a:r>
              <a:rPr lang="en-US" dirty="0" smtClean="0"/>
              <a:t>&lt;</a:t>
            </a:r>
            <a:r>
              <a:rPr lang="en-US" dirty="0"/>
              <a:t>462x493 unit8&gt; </a:t>
            </a:r>
          </a:p>
          <a:p>
            <a:endParaRPr lang="en-US" dirty="0"/>
          </a:p>
        </p:txBody>
      </p:sp>
      <p:sp>
        <p:nvSpPr>
          <p:cNvPr id="9" name="Content Placeholder 2"/>
          <p:cNvSpPr txBox="1">
            <a:spLocks/>
          </p:cNvSpPr>
          <p:nvPr/>
        </p:nvSpPr>
        <p:spPr>
          <a:xfrm>
            <a:off x="1069848" y="4911400"/>
            <a:ext cx="6124328" cy="145551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a:lstStyle>
          <a:p>
            <a:r>
              <a:rPr lang="en-US" b="1" dirty="0"/>
              <a:t>Color Image </a:t>
            </a:r>
            <a:r>
              <a:rPr lang="en-US" dirty="0"/>
              <a:t>or RGB Image, Each pixel corresponds to 3 values. </a:t>
            </a:r>
          </a:p>
          <a:p>
            <a:r>
              <a:rPr lang="en-US" dirty="0" smtClean="0"/>
              <a:t>&lt;</a:t>
            </a:r>
            <a:r>
              <a:rPr lang="en-US" dirty="0"/>
              <a:t>462x493x3 unit8&gt; </a:t>
            </a:r>
          </a:p>
          <a:p>
            <a:endParaRPr lang="en-US" dirty="0"/>
          </a:p>
        </p:txBody>
      </p:sp>
    </p:spTree>
    <p:extLst>
      <p:ext uri="{BB962C8B-B14F-4D97-AF65-F5344CB8AC3E}">
        <p14:creationId xmlns:p14="http://schemas.microsoft.com/office/powerpoint/2010/main" val="9987352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56032"/>
            <a:ext cx="10058400" cy="1609344"/>
          </a:xfrm>
        </p:spPr>
        <p:txBody>
          <a:bodyPr>
            <a:normAutofit/>
          </a:bodyPr>
          <a:lstStyle/>
          <a:p>
            <a:r>
              <a:rPr lang="en-US" sz="4400" dirty="0" smtClean="0"/>
              <a:t>LEVEL OF IMAGE UNDERSTANDING</a:t>
            </a:r>
            <a:endParaRPr lang="en-US" sz="4400" dirty="0"/>
          </a:p>
        </p:txBody>
      </p:sp>
      <p:sp>
        <p:nvSpPr>
          <p:cNvPr id="3" name="Content Placeholder 2"/>
          <p:cNvSpPr>
            <a:spLocks noGrp="1"/>
          </p:cNvSpPr>
          <p:nvPr>
            <p:ph idx="1"/>
          </p:nvPr>
        </p:nvSpPr>
        <p:spPr>
          <a:xfrm>
            <a:off x="1069848" y="1865375"/>
            <a:ext cx="7495928" cy="4669895"/>
          </a:xfrm>
        </p:spPr>
        <p:txBody>
          <a:bodyPr>
            <a:normAutofit/>
          </a:bodyPr>
          <a:lstStyle/>
          <a:p>
            <a:r>
              <a:rPr lang="en-US" b="1" dirty="0"/>
              <a:t>Low </a:t>
            </a:r>
            <a:r>
              <a:rPr lang="en-US" b="1" dirty="0" smtClean="0"/>
              <a:t>Level </a:t>
            </a:r>
            <a:r>
              <a:rPr lang="en-US" dirty="0" smtClean="0"/>
              <a:t>- Involve </a:t>
            </a:r>
            <a:r>
              <a:rPr lang="en-US" dirty="0"/>
              <a:t>primitive operations.</a:t>
            </a:r>
          </a:p>
          <a:p>
            <a:pPr marL="0" indent="0">
              <a:buNone/>
            </a:pPr>
            <a:r>
              <a:rPr lang="en-US" dirty="0" smtClean="0"/>
              <a:t>  e.g</a:t>
            </a:r>
            <a:r>
              <a:rPr lang="en-US" dirty="0"/>
              <a:t>. Image Preprocessing, noise </a:t>
            </a:r>
            <a:r>
              <a:rPr lang="en-US" dirty="0" smtClean="0"/>
              <a:t>reduction, enhancement </a:t>
            </a:r>
            <a:r>
              <a:rPr lang="en-US" dirty="0"/>
              <a:t>etc.</a:t>
            </a:r>
          </a:p>
          <a:p>
            <a:pPr marL="0" indent="0">
              <a:buNone/>
            </a:pPr>
            <a:r>
              <a:rPr lang="en-US" dirty="0" smtClean="0"/>
              <a:t>  Input: Image - Output: Image</a:t>
            </a:r>
            <a:endParaRPr lang="en-US" dirty="0"/>
          </a:p>
          <a:p>
            <a:r>
              <a:rPr lang="en-US" b="1" dirty="0" smtClean="0"/>
              <a:t>Mid </a:t>
            </a:r>
            <a:r>
              <a:rPr lang="en-US" b="1" dirty="0"/>
              <a:t>Level-</a:t>
            </a:r>
          </a:p>
          <a:p>
            <a:pPr marL="0" indent="0">
              <a:buNone/>
            </a:pPr>
            <a:r>
              <a:rPr lang="en-US" dirty="0" smtClean="0"/>
              <a:t>  Image </a:t>
            </a:r>
            <a:r>
              <a:rPr lang="en-US" dirty="0"/>
              <a:t>segmentation, identify particular objects.</a:t>
            </a:r>
          </a:p>
          <a:p>
            <a:pPr marL="0" indent="0">
              <a:buNone/>
            </a:pPr>
            <a:r>
              <a:rPr lang="en-US" dirty="0" smtClean="0"/>
              <a:t>  Input: Image – Output: Attributes </a:t>
            </a:r>
            <a:r>
              <a:rPr lang="en-US" dirty="0"/>
              <a:t>extracted from those </a:t>
            </a:r>
            <a:r>
              <a:rPr lang="en-US" dirty="0" smtClean="0"/>
              <a:t> images.</a:t>
            </a:r>
            <a:r>
              <a:rPr lang="fr-FR" dirty="0" smtClean="0"/>
              <a:t>  </a:t>
            </a:r>
            <a:r>
              <a:rPr lang="fr-FR" dirty="0" err="1" smtClean="0"/>
              <a:t>e.g</a:t>
            </a:r>
            <a:r>
              <a:rPr lang="fr-FR" dirty="0"/>
              <a:t>. </a:t>
            </a:r>
            <a:r>
              <a:rPr lang="fr-FR" dirty="0" err="1"/>
              <a:t>edges</a:t>
            </a:r>
            <a:r>
              <a:rPr lang="fr-FR" dirty="0"/>
              <a:t>, contour, </a:t>
            </a:r>
            <a:r>
              <a:rPr lang="fr-FR" dirty="0" err="1"/>
              <a:t>identify</a:t>
            </a:r>
            <a:r>
              <a:rPr lang="fr-FR" dirty="0"/>
              <a:t> etc.</a:t>
            </a:r>
          </a:p>
          <a:p>
            <a:pPr>
              <a:lnSpc>
                <a:spcPct val="100000"/>
              </a:lnSpc>
            </a:pPr>
            <a:r>
              <a:rPr lang="en-US" b="1" dirty="0" smtClean="0"/>
              <a:t>High </a:t>
            </a:r>
            <a:r>
              <a:rPr lang="en-US" b="1" dirty="0"/>
              <a:t>Level</a:t>
            </a:r>
            <a:r>
              <a:rPr lang="en-US" dirty="0"/>
              <a:t>-Involving making sense of an ensemble of recognize objects, </a:t>
            </a:r>
            <a:r>
              <a:rPr lang="en-US" dirty="0" smtClean="0"/>
              <a:t>image analysis </a:t>
            </a:r>
            <a:r>
              <a:rPr lang="en-US" dirty="0"/>
              <a:t>and far end the functions normally associated with human vision.</a:t>
            </a:r>
          </a:p>
        </p:txBody>
      </p:sp>
      <p:pic>
        <p:nvPicPr>
          <p:cNvPr id="5" name="Picture 4"/>
          <p:cNvPicPr>
            <a:picLocks noChangeAspect="1"/>
          </p:cNvPicPr>
          <p:nvPr/>
        </p:nvPicPr>
        <p:blipFill>
          <a:blip r:embed="rId2"/>
          <a:stretch>
            <a:fillRect/>
          </a:stretch>
        </p:blipFill>
        <p:spPr>
          <a:xfrm>
            <a:off x="8565776" y="2228447"/>
            <a:ext cx="3260810" cy="3126563"/>
          </a:xfrm>
          <a:prstGeom prst="rect">
            <a:avLst/>
          </a:prstGeom>
        </p:spPr>
      </p:pic>
    </p:spTree>
    <p:extLst>
      <p:ext uri="{BB962C8B-B14F-4D97-AF65-F5344CB8AC3E}">
        <p14:creationId xmlns:p14="http://schemas.microsoft.com/office/powerpoint/2010/main" val="1614027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7128" y="1225295"/>
            <a:ext cx="8456048" cy="2755033"/>
          </a:xfrm>
        </p:spPr>
        <p:txBody>
          <a:bodyPr/>
          <a:lstStyle/>
          <a:p>
            <a:r>
              <a:rPr lang="en-US" dirty="0" smtClean="0"/>
              <a:t>HISTORY</a:t>
            </a:r>
            <a:br>
              <a:rPr lang="en-US" dirty="0" smtClean="0"/>
            </a:br>
            <a:r>
              <a:rPr lang="en-US" sz="3200" dirty="0" smtClean="0"/>
              <a:t>LET’S LOOK BACK WHEN DOES DIP STARTED</a:t>
            </a:r>
            <a:endParaRPr lang="en-US" sz="3200" dirty="0"/>
          </a:p>
        </p:txBody>
      </p:sp>
    </p:spTree>
    <p:extLst>
      <p:ext uri="{BB962C8B-B14F-4D97-AF65-F5344CB8AC3E}">
        <p14:creationId xmlns:p14="http://schemas.microsoft.com/office/powerpoint/2010/main" val="17283271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9848" y="259485"/>
            <a:ext cx="10058400" cy="1609344"/>
          </a:xfrm>
        </p:spPr>
        <p:txBody>
          <a:bodyPr/>
          <a:lstStyle/>
          <a:p>
            <a:r>
              <a:rPr lang="en-US" dirty="0" smtClean="0"/>
              <a:t>HISTORY OF IMAGE PROCESSING</a:t>
            </a:r>
            <a:endParaRPr lang="en-US" dirty="0"/>
          </a:p>
        </p:txBody>
      </p:sp>
      <p:sp>
        <p:nvSpPr>
          <p:cNvPr id="5" name="Content Placeholder 4"/>
          <p:cNvSpPr>
            <a:spLocks noGrp="1"/>
          </p:cNvSpPr>
          <p:nvPr>
            <p:ph idx="1"/>
          </p:nvPr>
        </p:nvSpPr>
        <p:spPr>
          <a:xfrm>
            <a:off x="1069848" y="1868829"/>
            <a:ext cx="5519211" cy="4652995"/>
          </a:xfrm>
        </p:spPr>
        <p:txBody>
          <a:bodyPr>
            <a:normAutofit/>
          </a:bodyPr>
          <a:lstStyle/>
          <a:p>
            <a:pPr>
              <a:lnSpc>
                <a:spcPct val="150000"/>
              </a:lnSpc>
            </a:pPr>
            <a:r>
              <a:rPr lang="en-US" dirty="0"/>
              <a:t>Its not young field, In 1920 submarine cables were used to transmit digitalized newspaper pictures between London and New-Work-Use Telegraphic Printing. </a:t>
            </a:r>
          </a:p>
          <a:p>
            <a:pPr>
              <a:lnSpc>
                <a:spcPct val="150000"/>
              </a:lnSpc>
            </a:pPr>
            <a:r>
              <a:rPr lang="en-US" dirty="0" smtClean="0"/>
              <a:t>In </a:t>
            </a:r>
            <a:r>
              <a:rPr lang="en-US" dirty="0"/>
              <a:t>1921 –Improved in printing, use photographic </a:t>
            </a:r>
            <a:r>
              <a:rPr lang="en-US" dirty="0" smtClean="0"/>
              <a:t>printing </a:t>
            </a:r>
            <a:r>
              <a:rPr lang="en-US" dirty="0"/>
              <a:t>to enhance the quality and resolution. </a:t>
            </a:r>
            <a:endParaRPr lang="en-US" dirty="0" smtClean="0"/>
          </a:p>
        </p:txBody>
      </p:sp>
      <p:grpSp>
        <p:nvGrpSpPr>
          <p:cNvPr id="6" name="Group 26"/>
          <p:cNvGrpSpPr>
            <a:grpSpLocks/>
          </p:cNvGrpSpPr>
          <p:nvPr/>
        </p:nvGrpSpPr>
        <p:grpSpPr bwMode="auto">
          <a:xfrm>
            <a:off x="7180731" y="1868829"/>
            <a:ext cx="3603812" cy="2797144"/>
            <a:chOff x="3897" y="1231"/>
            <a:chExt cx="1423" cy="1181"/>
          </a:xfrm>
        </p:grpSpPr>
        <p:graphicFrame>
          <p:nvGraphicFramePr>
            <p:cNvPr id="7" name="Object 2"/>
            <p:cNvGraphicFramePr>
              <a:graphicFrameLocks noChangeAspect="1"/>
            </p:cNvGraphicFramePr>
            <p:nvPr>
              <p:extLst>
                <p:ext uri="{D42A27DB-BD31-4B8C-83A1-F6EECF244321}">
                  <p14:modId xmlns:p14="http://schemas.microsoft.com/office/powerpoint/2010/main" val="4110861797"/>
                </p:ext>
              </p:extLst>
            </p:nvPr>
          </p:nvGraphicFramePr>
          <p:xfrm>
            <a:off x="3919" y="1231"/>
            <a:ext cx="1378" cy="921"/>
          </p:xfrm>
          <a:graphic>
            <a:graphicData uri="http://schemas.openxmlformats.org/presentationml/2006/ole">
              <mc:AlternateContent xmlns:mc="http://schemas.openxmlformats.org/markup-compatibility/2006">
                <mc:Choice xmlns:v="urn:schemas-microsoft-com:vml" Requires="v">
                  <p:oleObj spid="_x0000_s1043" name="CorelPhotoPaint.Image.8" r:id="rId3" imgW="4929524" imgH="1463167" progId="">
                    <p:embed/>
                  </p:oleObj>
                </mc:Choice>
                <mc:Fallback>
                  <p:oleObj name="CorelPhotoPaint.Image.8" r:id="rId3" imgW="4929524" imgH="146316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r="55634"/>
                        <a:stretch>
                          <a:fillRect/>
                        </a:stretch>
                      </p:blipFill>
                      <p:spPr bwMode="auto">
                        <a:xfrm>
                          <a:off x="3919" y="1231"/>
                          <a:ext cx="1378" cy="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8"/>
            <p:cNvSpPr txBox="1">
              <a:spLocks noChangeArrowheads="1"/>
            </p:cNvSpPr>
            <p:nvPr/>
          </p:nvSpPr>
          <p:spPr bwMode="auto">
            <a:xfrm>
              <a:off x="3963" y="2162"/>
              <a:ext cx="1231" cy="233"/>
            </a:xfrm>
            <a:prstGeom prst="rect">
              <a:avLst/>
            </a:prstGeom>
            <a:noFill/>
            <a:ln w="12700">
              <a:noFill/>
              <a:miter lim="800000"/>
              <a:headEnd/>
              <a:tailEnd/>
            </a:ln>
          </p:spPr>
          <p:txBody>
            <a:bodyPr wrap="none">
              <a:spAutoFit/>
            </a:bodyPr>
            <a:lstStyle/>
            <a:p>
              <a:r>
                <a:rPr lang="en-IE" dirty="0"/>
                <a:t>Early digital image</a:t>
              </a:r>
              <a:endParaRPr lang="en-US" dirty="0"/>
            </a:p>
          </p:txBody>
        </p:sp>
        <p:grpSp>
          <p:nvGrpSpPr>
            <p:cNvPr id="9" name="Group 25"/>
            <p:cNvGrpSpPr>
              <a:grpSpLocks/>
            </p:cNvGrpSpPr>
            <p:nvPr/>
          </p:nvGrpSpPr>
          <p:grpSpPr bwMode="auto">
            <a:xfrm>
              <a:off x="3897" y="1233"/>
              <a:ext cx="1423" cy="1179"/>
              <a:chOff x="3897" y="1233"/>
              <a:chExt cx="1423" cy="1179"/>
            </a:xfrm>
          </p:grpSpPr>
          <p:sp>
            <p:nvSpPr>
              <p:cNvPr id="10" name="Rectangle 23"/>
              <p:cNvSpPr>
                <a:spLocks noChangeArrowheads="1"/>
              </p:cNvSpPr>
              <p:nvPr/>
            </p:nvSpPr>
            <p:spPr bwMode="auto">
              <a:xfrm>
                <a:off x="3897" y="1233"/>
                <a:ext cx="1422" cy="927"/>
              </a:xfrm>
              <a:prstGeom prst="rect">
                <a:avLst/>
              </a:prstGeom>
              <a:noFill/>
              <a:ln w="12700">
                <a:solidFill>
                  <a:schemeClr val="tx1"/>
                </a:solidFill>
                <a:miter lim="800000"/>
                <a:headEnd/>
                <a:tailEnd/>
              </a:ln>
            </p:spPr>
            <p:txBody>
              <a:bodyPr wrap="none" anchor="ctr"/>
              <a:lstStyle/>
              <a:p>
                <a:endParaRPr lang="en-GB"/>
              </a:p>
            </p:txBody>
          </p:sp>
          <p:sp>
            <p:nvSpPr>
              <p:cNvPr id="11" name="Rectangle 24"/>
              <p:cNvSpPr>
                <a:spLocks noChangeArrowheads="1"/>
              </p:cNvSpPr>
              <p:nvPr/>
            </p:nvSpPr>
            <p:spPr bwMode="auto">
              <a:xfrm>
                <a:off x="3898" y="2160"/>
                <a:ext cx="1422" cy="252"/>
              </a:xfrm>
              <a:prstGeom prst="rect">
                <a:avLst/>
              </a:prstGeom>
              <a:noFill/>
              <a:ln w="12700">
                <a:solidFill>
                  <a:schemeClr val="tx1"/>
                </a:solidFill>
                <a:miter lim="800000"/>
                <a:headEnd/>
                <a:tailEnd/>
              </a:ln>
            </p:spPr>
            <p:txBody>
              <a:bodyPr wrap="none" anchor="ctr"/>
              <a:lstStyle/>
              <a:p>
                <a:endParaRPr lang="en-GB"/>
              </a:p>
            </p:txBody>
          </p:sp>
        </p:grpSp>
      </p:grpSp>
    </p:spTree>
    <p:extLst>
      <p:ext uri="{BB962C8B-B14F-4D97-AF65-F5344CB8AC3E}">
        <p14:creationId xmlns:p14="http://schemas.microsoft.com/office/powerpoint/2010/main" val="21707962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3107</TotalTime>
  <Words>1659</Words>
  <Application>Microsoft Office PowerPoint</Application>
  <PresentationFormat>Widescreen</PresentationFormat>
  <Paragraphs>277</Paragraphs>
  <Slides>57</Slides>
  <Notes>26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9" baseType="lpstr">
      <vt:lpstr>MS PGothic</vt:lpstr>
      <vt:lpstr>Arial</vt:lpstr>
      <vt:lpstr>Bookman Old Style</vt:lpstr>
      <vt:lpstr>Calibri</vt:lpstr>
      <vt:lpstr>Cambria Math</vt:lpstr>
      <vt:lpstr>Century Gothic</vt:lpstr>
      <vt:lpstr>Comic Sans MS</vt:lpstr>
      <vt:lpstr>Symbol</vt:lpstr>
      <vt:lpstr>Times New Roman</vt:lpstr>
      <vt:lpstr>Wingdings</vt:lpstr>
      <vt:lpstr>Wood Type</vt:lpstr>
      <vt:lpstr>CorelPhotoPaint.Image.8</vt:lpstr>
      <vt:lpstr>IMAGE PROCESSING &amp; COMPUTER VISION</vt:lpstr>
      <vt:lpstr>WHAT IS AN IMAGE?</vt:lpstr>
      <vt:lpstr>WHAT IS AN IMAGE?</vt:lpstr>
      <vt:lpstr>MATRIX OR DIGITAL REPRESENTATION OF IMAGE </vt:lpstr>
      <vt:lpstr>MATRIX AS AN IMAGE</vt:lpstr>
      <vt:lpstr>TYPES OF DIGITAL IMAGES</vt:lpstr>
      <vt:lpstr>LEVEL OF IMAGE UNDERSTANDING</vt:lpstr>
      <vt:lpstr>HISTORY LET’S LOOK BACK WHEN DOES DIP STARTED</vt:lpstr>
      <vt:lpstr>HISTORY OF IMAGE PROCESSING</vt:lpstr>
      <vt:lpstr>HISTORY OF IMAGE PROCESSING</vt:lpstr>
      <vt:lpstr>HISTORY OF IMAGE PROCESSING</vt:lpstr>
      <vt:lpstr>HISTORY OF IMAGE PROCESSING</vt:lpstr>
      <vt:lpstr>HISTORY OF IMAGE PROCESSING</vt:lpstr>
      <vt:lpstr>KEY STAGES OF  DIGITAL IMAGE PROCESSING</vt:lpstr>
      <vt:lpstr>KEY STAGES OF DIP</vt:lpstr>
      <vt:lpstr>IMAGE ACQUISITION</vt:lpstr>
      <vt:lpstr>IMAGE ENHANCEMENT</vt:lpstr>
      <vt:lpstr>IMAGE RESTORATION</vt:lpstr>
      <vt:lpstr>COLOR IMAGE PROCESSING</vt:lpstr>
      <vt:lpstr>RGB COMPONENTS OF AN IMAGE</vt:lpstr>
      <vt:lpstr>CMY AND CMYK COLOR MODEL</vt:lpstr>
      <vt:lpstr>HIS COLOR MODEL</vt:lpstr>
      <vt:lpstr>IMAGE COMPRESSION</vt:lpstr>
      <vt:lpstr>MORPHOLOGICAL IMAGE PROCESSING</vt:lpstr>
      <vt:lpstr>MORPHOLOGICAL IMAGE PROCESSING</vt:lpstr>
      <vt:lpstr>IMAGE SEGMENTATION</vt:lpstr>
      <vt:lpstr>IMAGE REPRESENTATION AND DESCRIPTION</vt:lpstr>
      <vt:lpstr>IMAGE REPRESENTATION AND DESCRIPTION</vt:lpstr>
      <vt:lpstr>OBJECT RECOGNITION</vt:lpstr>
      <vt:lpstr>OBJECT RECOGNITION</vt:lpstr>
      <vt:lpstr>COMPUTER VISION</vt:lpstr>
      <vt:lpstr>WHAT IS COMPUTER VISION?</vt:lpstr>
      <vt:lpstr>COMPUTER VISION</vt:lpstr>
      <vt:lpstr>COMPUTER VISION, ALSO KNOWN AS ...</vt:lpstr>
      <vt:lpstr>SOME RELATED DISCIPLINES</vt:lpstr>
      <vt:lpstr>WHY IS COMPUTER VISION DIFFICULT?</vt:lpstr>
      <vt:lpstr>PRACTICAL CONSIDERATIONS</vt:lpstr>
      <vt:lpstr>COMPUTER VISION APPLICATIONS</vt:lpstr>
      <vt:lpstr>VISUAL INSPECTION</vt:lpstr>
      <vt:lpstr>CHARACTER RECOGNITION</vt:lpstr>
      <vt:lpstr>DOCUMENT HANDLING</vt:lpstr>
      <vt:lpstr>SIGNATURE VERIFICATION</vt:lpstr>
      <vt:lpstr>BIOMETRICS</vt:lpstr>
      <vt:lpstr>FINGERPRINT VERIFICATION / IDENTIFICATION</vt:lpstr>
      <vt:lpstr>FINGERPRINT IDENTIFICATION</vt:lpstr>
      <vt:lpstr>OBJECT RECOGNITION</vt:lpstr>
      <vt:lpstr>INDEXING INTO DATABASES</vt:lpstr>
      <vt:lpstr>INDEXING INTO DATABASES</vt:lpstr>
      <vt:lpstr>TARGET RECOGNITION</vt:lpstr>
      <vt:lpstr>TRAFFIC MONITORING</vt:lpstr>
      <vt:lpstr>FACE DETECTION</vt:lpstr>
      <vt:lpstr>FACE RECOGNITION</vt:lpstr>
      <vt:lpstr>FACE DETECTION/RECOGNITION</vt:lpstr>
      <vt:lpstr>FACIAL EXPRESSION RECOGNITION</vt:lpstr>
      <vt:lpstr>HUMAN ACTIVITY RECOGNITION</vt:lpstr>
      <vt:lpstr>MEDICAL APPLICATIONS</vt:lpstr>
      <vt:lpstr>MORPHING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PROCESSING &amp; COMPUTER VISION</dc:title>
  <dc:creator>Erma</dc:creator>
  <cp:lastModifiedBy>Microsoft account</cp:lastModifiedBy>
  <cp:revision>21</cp:revision>
  <dcterms:created xsi:type="dcterms:W3CDTF">2019-03-27T04:00:00Z</dcterms:created>
  <dcterms:modified xsi:type="dcterms:W3CDTF">2020-04-28T04:59:23Z</dcterms:modified>
</cp:coreProperties>
</file>